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59"/>
  </p:notesMasterIdLst>
  <p:sldIdLst>
    <p:sldId id="257" r:id="rId2"/>
    <p:sldId id="268" r:id="rId3"/>
    <p:sldId id="270" r:id="rId4"/>
    <p:sldId id="271" r:id="rId5"/>
    <p:sldId id="272" r:id="rId6"/>
    <p:sldId id="269" r:id="rId7"/>
    <p:sldId id="273" r:id="rId8"/>
    <p:sldId id="274" r:id="rId9"/>
    <p:sldId id="275" r:id="rId10"/>
    <p:sldId id="317" r:id="rId11"/>
    <p:sldId id="277" r:id="rId12"/>
    <p:sldId id="278" r:id="rId13"/>
    <p:sldId id="279" r:id="rId14"/>
    <p:sldId id="280" r:id="rId15"/>
    <p:sldId id="281" r:id="rId16"/>
    <p:sldId id="282" r:id="rId17"/>
    <p:sldId id="283" r:id="rId18"/>
    <p:sldId id="284" r:id="rId19"/>
    <p:sldId id="285" r:id="rId20"/>
    <p:sldId id="286" r:id="rId21"/>
    <p:sldId id="287" r:id="rId22"/>
    <p:sldId id="288" r:id="rId23"/>
    <p:sldId id="289" r:id="rId24"/>
    <p:sldId id="290" r:id="rId25"/>
    <p:sldId id="291" r:id="rId26"/>
    <p:sldId id="292" r:id="rId27"/>
    <p:sldId id="293" r:id="rId28"/>
    <p:sldId id="294" r:id="rId29"/>
    <p:sldId id="295" r:id="rId30"/>
    <p:sldId id="296" r:id="rId31"/>
    <p:sldId id="297" r:id="rId32"/>
    <p:sldId id="298" r:id="rId33"/>
    <p:sldId id="299" r:id="rId34"/>
    <p:sldId id="300" r:id="rId35"/>
    <p:sldId id="301" r:id="rId36"/>
    <p:sldId id="302" r:id="rId37"/>
    <p:sldId id="303" r:id="rId38"/>
    <p:sldId id="304" r:id="rId39"/>
    <p:sldId id="305" r:id="rId40"/>
    <p:sldId id="306" r:id="rId41"/>
    <p:sldId id="307" r:id="rId42"/>
    <p:sldId id="308" r:id="rId43"/>
    <p:sldId id="309" r:id="rId44"/>
    <p:sldId id="310" r:id="rId45"/>
    <p:sldId id="318" r:id="rId46"/>
    <p:sldId id="322" r:id="rId47"/>
    <p:sldId id="323" r:id="rId48"/>
    <p:sldId id="321" r:id="rId49"/>
    <p:sldId id="324" r:id="rId50"/>
    <p:sldId id="325" r:id="rId51"/>
    <p:sldId id="311" r:id="rId52"/>
    <p:sldId id="312" r:id="rId53"/>
    <p:sldId id="313" r:id="rId54"/>
    <p:sldId id="314" r:id="rId55"/>
    <p:sldId id="315" r:id="rId56"/>
    <p:sldId id="319" r:id="rId57"/>
    <p:sldId id="320" r:id="rId5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132" autoAdjust="0"/>
  </p:normalViewPr>
  <p:slideViewPr>
    <p:cSldViewPr>
      <p:cViewPr varScale="1">
        <p:scale>
          <a:sx n="60" d="100"/>
          <a:sy n="60" d="100"/>
        </p:scale>
        <p:origin x="1602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BAE33A-C23D-49F3-BAEC-994A08504F41}" type="datetimeFigureOut">
              <a:rPr lang="en-US" smtClean="0"/>
              <a:t>10/15/2019</a:t>
            </a:fld>
            <a:endParaRPr 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298320-3282-4527-81A3-38BF4BABD8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964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预剪枝：在决策树生成过程中，对每个结点在划分前先进行估计，若当前结点的划分不能带来决策树泛化性能的提升，则停止划分并将当前结点标记为叶节点；</a:t>
            </a:r>
            <a:endParaRPr lang="en-US" altLang="zh-CN" dirty="0" smtClean="0"/>
          </a:p>
          <a:p>
            <a:r>
              <a:rPr lang="zh-CN" altLang="en-US" dirty="0" smtClean="0"/>
              <a:t>后剪枝：：先从训练集生成一颗完整的决策树，然后自底向上地对非叶节点进行考察，若将该结点对应的子树替换为叶节点能带来决策树泛化性能提升，则将该子树替换成叶节点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298320-3282-4527-81A3-38BF4BABD8B8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3908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Accuracy: 3/7=0.429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298320-3282-4527-81A3-38BF4BABD8B8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172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59786"/>
            <a:ext cx="9141619" cy="3982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6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0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CN" altLang="en-US" dirty="0" smtClean="0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7CF3899-7ADC-4A01-94D1-0236DB8AA0A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Pattern recognition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9B1AD-42B7-4F5C-A724-E9E0C00BDC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8"/>
          <p:cNvSpPr/>
          <p:nvPr/>
        </p:nvSpPr>
        <p:spPr>
          <a:xfrm>
            <a:off x="0" y="6399630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57532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697BC22-E451-4631-A9D0-399D7CD85B7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Pattern recognition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9B1AD-42B7-4F5C-A724-E9E0C00BDC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813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191791-E0CF-48C6-B5FF-EA2728002F5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Pattern recognition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9B1AD-42B7-4F5C-A724-E9E0C00BDC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0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dirty="0" smtClean="0"/>
              <a:t>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E96B5DA0-DFA3-48DC-BC1D-8A42C91B4CF5}" type="datetime1">
              <a:rPr lang="en-US" smtClean="0"/>
              <a:t>10/15/2019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Pattern recognition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0E6D59EA-74EB-4426-9363-A4C6AA2DED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404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D9AA16F-F58F-4A38-A03B-69CEE53B501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Pattern recognition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9B1AD-42B7-4F5C-A724-E9E0C00BDC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259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99AAD4F-9E39-4178-B5FB-05C865FF940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Pattern recognition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9B1AD-42B7-4F5C-A724-E9E0C00BDC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8847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5C100F2-F2FB-4387-8300-ABA89F48E87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Pattern recognition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9B1AD-42B7-4F5C-A724-E9E0C00BDC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412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862B044-AB09-4874-9E57-03B7A389AD3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Pattern recognition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9B1AD-42B7-4F5C-A724-E9E0C00BDC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475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3AD5B95-79D2-4B67-A421-45D154F7CD0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Pattern recognition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9B1AD-42B7-4F5C-A724-E9E0C00BDC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659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438EB03D-D88F-478C-A2F9-C89BFE54D8D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Pattern recognition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8F9B1AD-42B7-4F5C-A724-E9E0C00BDC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632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826F7C7-F41B-45FD-A9CD-56D01E8D59B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Pattern recognition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9B1AD-42B7-4F5C-A724-E9E0C00BDC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775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59786"/>
            <a:ext cx="9144001" cy="3982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99630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7829" y="116785"/>
            <a:ext cx="8020594" cy="6800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7829" y="856989"/>
            <a:ext cx="8020594" cy="544423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zh-CN" altLang="en-US" dirty="0" smtClean="0"/>
              <a:t>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69C5061-368F-471F-8C43-E8481E9B94AD}" type="datetime1">
              <a:rPr lang="en-US" smtClean="0"/>
              <a:t>10/15/2019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Pattern recognition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0E6D59EA-74EB-4426-9363-A4C6AA2DED66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587829" y="796832"/>
            <a:ext cx="8020594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2049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0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Decision Tree</a:t>
            </a:r>
          </a:p>
        </p:txBody>
      </p:sp>
      <p:sp>
        <p:nvSpPr>
          <p:cNvPr id="4099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0"/>
            <a:ext cx="7543800" cy="1411779"/>
          </a:xfrm>
        </p:spPr>
        <p:txBody>
          <a:bodyPr>
            <a:normAutofit/>
          </a:bodyPr>
          <a:lstStyle/>
          <a:p>
            <a:r>
              <a:rPr lang="en-US" dirty="0" smtClean="0"/>
              <a:t>Lin </a:t>
            </a:r>
            <a:r>
              <a:rPr lang="en-US" smtClean="0"/>
              <a:t>zhang</a:t>
            </a:r>
            <a:endParaRPr lang="en-US" dirty="0"/>
          </a:p>
          <a:p>
            <a:r>
              <a:rPr lang="en-US" dirty="0" err="1"/>
              <a:t>Sse</a:t>
            </a:r>
            <a:r>
              <a:rPr lang="en-US" dirty="0"/>
              <a:t>, </a:t>
            </a:r>
            <a:r>
              <a:rPr lang="en-US" dirty="0" err="1"/>
              <a:t>tongji</a:t>
            </a:r>
            <a:r>
              <a:rPr lang="en-US" dirty="0"/>
              <a:t> university</a:t>
            </a:r>
          </a:p>
          <a:p>
            <a:r>
              <a:rPr lang="en-US" dirty="0" smtClean="0"/>
              <a:t>OCT. </a:t>
            </a:r>
            <a:r>
              <a:rPr lang="en-US" dirty="0"/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35500984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Decision tree construction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内容占位符 6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216849330"/>
                  </p:ext>
                </p:extLst>
              </p:nvPr>
            </p:nvGraphicFramePr>
            <p:xfrm>
              <a:off x="0" y="655320"/>
              <a:ext cx="9144000" cy="62026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9144000">
                      <a:extLst>
                        <a:ext uri="{9D8B030D-6E8A-4147-A177-3AD203B41FA5}">
                          <a16:colId xmlns:a16="http://schemas.microsoft.com/office/drawing/2014/main" val="85704982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 smtClean="0"/>
                            <a:t>Construct</a:t>
                          </a:r>
                          <a:r>
                            <a:rPr lang="en-US" altLang="zh-CN" baseline="0" dirty="0" smtClean="0"/>
                            <a:t> A Decision Tree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6715027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Input:     Training set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b="0" i="1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r>
                                <a:rPr lang="en-US" altLang="zh-CN" b="0" i="1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={</m:t>
                              </m:r>
                              <m:d>
                                <m:dPr>
                                  <m:ctrlPr>
                                    <a:rPr lang="en-US" altLang="zh-CN" b="0" i="1" smtClean="0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b="0" i="1" smtClean="0">
                                          <a:solidFill>
                                            <a:schemeClr val="tx1">
                                              <a:lumMod val="85000"/>
                                              <a:lumOff val="1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b="1" i="1" smtClean="0">
                                          <a:solidFill>
                                            <a:schemeClr val="tx1">
                                              <a:lumMod val="85000"/>
                                              <a:lumOff val="1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altLang="zh-CN" b="0" i="1" smtClean="0">
                                          <a:solidFill>
                                            <a:schemeClr val="tx1">
                                              <a:lumMod val="85000"/>
                                              <a:lumOff val="1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altLang="zh-CN" b="0" i="1" smtClean="0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altLang="zh-CN" b="0" i="1" smtClean="0">
                                          <a:solidFill>
                                            <a:schemeClr val="tx1">
                                              <a:lumMod val="85000"/>
                                              <a:lumOff val="1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b="0" i="1" smtClean="0">
                                          <a:solidFill>
                                            <a:schemeClr val="tx1">
                                              <a:lumMod val="85000"/>
                                              <a:lumOff val="1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altLang="zh-CN" b="0" i="1" smtClean="0">
                                          <a:solidFill>
                                            <a:schemeClr val="tx1">
                                              <a:lumMod val="85000"/>
                                              <a:lumOff val="1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altLang="zh-CN" b="0" i="1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d>
                                <m:dPr>
                                  <m:ctrlPr>
                                    <a:rPr lang="en-US" altLang="zh-CN" b="0" i="1" smtClean="0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b="0" i="1" smtClean="0">
                                          <a:solidFill>
                                            <a:schemeClr val="tx1">
                                              <a:lumMod val="85000"/>
                                              <a:lumOff val="1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b="1" i="1" smtClean="0">
                                          <a:solidFill>
                                            <a:schemeClr val="tx1">
                                              <a:lumMod val="85000"/>
                                              <a:lumOff val="1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altLang="zh-CN" b="0" i="1" smtClean="0">
                                          <a:solidFill>
                                            <a:schemeClr val="tx1">
                                              <a:lumMod val="85000"/>
                                              <a:lumOff val="1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US" altLang="zh-CN" b="0" i="1" smtClean="0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altLang="zh-CN" b="0" i="1" smtClean="0">
                                          <a:solidFill>
                                            <a:schemeClr val="tx1">
                                              <a:lumMod val="85000"/>
                                              <a:lumOff val="1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b="0" i="1" smtClean="0">
                                          <a:solidFill>
                                            <a:schemeClr val="tx1">
                                              <a:lumMod val="85000"/>
                                              <a:lumOff val="1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altLang="zh-CN" b="0" i="1" smtClean="0">
                                          <a:solidFill>
                                            <a:schemeClr val="tx1">
                                              <a:lumMod val="85000"/>
                                              <a:lumOff val="1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altLang="zh-CN" b="0" i="1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,…,(</m:t>
                              </m:r>
                              <m:sSub>
                                <m:sSubPr>
                                  <m:ctrlPr>
                                    <a:rPr lang="en-US" altLang="zh-CN" b="0" i="1" smtClean="0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1" i="1" smtClean="0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  <m:r>
                                <a:rPr lang="en-US" altLang="zh-CN" b="0" i="1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zh-CN" b="0" i="1" smtClean="0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  <m:r>
                                <a:rPr lang="en-US" altLang="zh-CN" b="0" i="1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)}</m:t>
                              </m:r>
                            </m:oMath>
                          </a14:m>
                          <a:r>
                            <a:rPr lang="en-US" altLang="zh-CN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;</a:t>
                          </a:r>
                        </a:p>
                        <a:p>
                          <a:r>
                            <a:rPr lang="en-US" altLang="zh-CN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                Attribute set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b="0" i="1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en-US" altLang="zh-CN" b="0" i="1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en-US" altLang="zh-CN" b="0" i="1" smtClean="0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b="0" i="1" smtClean="0">
                                          <a:solidFill>
                                            <a:schemeClr val="tx1">
                                              <a:lumMod val="85000"/>
                                              <a:lumOff val="1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b="0" i="1" smtClean="0">
                                          <a:solidFill>
                                            <a:schemeClr val="tx1">
                                              <a:lumMod val="85000"/>
                                              <a:lumOff val="1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altLang="zh-CN" b="0" i="1" smtClean="0">
                                          <a:solidFill>
                                            <a:schemeClr val="tx1">
                                              <a:lumMod val="85000"/>
                                              <a:lumOff val="1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altLang="zh-CN" b="0" i="1" smtClean="0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altLang="zh-CN" b="0" i="1" smtClean="0">
                                          <a:solidFill>
                                            <a:schemeClr val="tx1">
                                              <a:lumMod val="85000"/>
                                              <a:lumOff val="1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b="0" i="1" smtClean="0">
                                          <a:solidFill>
                                            <a:schemeClr val="tx1">
                                              <a:lumMod val="85000"/>
                                              <a:lumOff val="1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altLang="zh-CN" b="0" i="1" smtClean="0">
                                          <a:solidFill>
                                            <a:schemeClr val="tx1">
                                              <a:lumMod val="85000"/>
                                              <a:lumOff val="1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US" altLang="zh-CN" b="0" i="1" smtClean="0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,…,</m:t>
                                  </m:r>
                                  <m:sSub>
                                    <m:sSubPr>
                                      <m:ctrlPr>
                                        <a:rPr lang="en-US" altLang="zh-CN" b="0" i="1" smtClean="0">
                                          <a:solidFill>
                                            <a:schemeClr val="tx1">
                                              <a:lumMod val="85000"/>
                                              <a:lumOff val="1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b="0" i="1" smtClean="0">
                                          <a:solidFill>
                                            <a:schemeClr val="tx1">
                                              <a:lumMod val="85000"/>
                                              <a:lumOff val="1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altLang="zh-CN" b="0" i="1" smtClean="0">
                                          <a:solidFill>
                                            <a:schemeClr val="tx1">
                                              <a:lumMod val="85000"/>
                                              <a:lumOff val="1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altLang="zh-CN" b="0" i="1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</m:oMath>
                          </a14:m>
                          <a:endParaRPr lang="zh-CN" altLang="en-US" dirty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9282642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Process: Function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𝑇𝑟𝑒𝑒𝐺𝑒𝑛𝑒𝑟𝑎𝑡𝑒</m:t>
                              </m:r>
                              <m:r>
                                <a:rPr lang="en-US" altLang="zh-CN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a:rPr lang="en-US" altLang="zh-CN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𝐷</m:t>
                              </m:r>
                              <m:r>
                                <a:rPr lang="en-US" altLang="zh-CN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 </m:t>
                              </m:r>
                              <m:r>
                                <a:rPr lang="en-US" altLang="zh-CN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𝐴</m:t>
                              </m:r>
                              <m:r>
                                <a:rPr lang="en-US" altLang="zh-CN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oMath>
                          </a14:m>
                          <a:endParaRPr lang="zh-CN" altLang="en-US" dirty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6907423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1:   Create a </a:t>
                          </a:r>
                          <a:r>
                            <a:rPr lang="en-US" altLang="zh-CN" i="1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node</a:t>
                          </a:r>
                          <a:r>
                            <a:rPr lang="en-US" altLang="zh-CN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;</a:t>
                          </a:r>
                          <a:endParaRPr lang="zh-CN" altLang="en-US" dirty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9880738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2:   </a:t>
                          </a:r>
                          <a:r>
                            <a:rPr lang="en-US" altLang="zh-CN" b="1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onsolas" panose="020B0609020204030204" pitchFamily="49" charset="0"/>
                            </a:rPr>
                            <a:t>if</a:t>
                          </a:r>
                          <a:r>
                            <a:rPr lang="en-US" altLang="zh-CN" baseline="0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  All the samples in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i="1" baseline="0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oMath>
                          </a14:m>
                          <a:r>
                            <a:rPr lang="en-US" altLang="zh-CN" baseline="0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 belongs to class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i="1" baseline="0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oMath>
                          </a14:m>
                          <a:r>
                            <a:rPr lang="en-US" altLang="zh-CN" baseline="0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 </a:t>
                          </a:r>
                          <a:r>
                            <a:rPr lang="en-US" altLang="zh-CN" sz="1800" b="1" kern="1200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onsolas" panose="020B0609020204030204" pitchFamily="49" charset="0"/>
                              <a:ea typeface="+mn-ea"/>
                              <a:cs typeface="+mn-cs"/>
                            </a:rPr>
                            <a:t>then</a:t>
                          </a:r>
                          <a:endParaRPr lang="zh-CN" altLang="en-US" sz="1800" b="1" kern="1200" dirty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onsolas" panose="020B0609020204030204" pitchFamily="49" charset="0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647395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3:        Label </a:t>
                          </a:r>
                          <a:r>
                            <a:rPr lang="en-US" altLang="zh-CN" i="1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node</a:t>
                          </a:r>
                          <a:r>
                            <a:rPr lang="en-US" altLang="zh-CN" baseline="0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 with class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i="1" baseline="0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oMath>
                          </a14:m>
                          <a:r>
                            <a:rPr lang="en-US" altLang="zh-CN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; </a:t>
                          </a:r>
                          <a:r>
                            <a:rPr lang="en-US" altLang="zh-CN" sz="1800" b="1" kern="1200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onsolas" panose="020B0609020204030204" pitchFamily="49" charset="0"/>
                              <a:ea typeface="+mn-ea"/>
                              <a:cs typeface="+mn-cs"/>
                            </a:rPr>
                            <a:t>return</a:t>
                          </a:r>
                          <a:endParaRPr lang="zh-CN" altLang="en-US" sz="1800" b="1" kern="1200" dirty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onsolas" panose="020B0609020204030204" pitchFamily="49" charset="0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6212719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4:   </a:t>
                          </a:r>
                          <a:r>
                            <a:rPr lang="en-US" altLang="zh-CN" sz="1800" b="1" kern="1200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onsolas" panose="020B0609020204030204" pitchFamily="49" charset="0"/>
                              <a:ea typeface="+mn-ea"/>
                              <a:cs typeface="+mn-cs"/>
                            </a:rPr>
                            <a:t>if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b="0" i="1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en-US" altLang="zh-CN" b="0" i="1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=∅</m:t>
                              </m:r>
                            </m:oMath>
                          </a14:m>
                          <a:r>
                            <a:rPr lang="zh-CN" altLang="en-US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 </a:t>
                          </a:r>
                          <a:r>
                            <a:rPr lang="en-US" altLang="zh-CN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OR</a:t>
                          </a:r>
                          <a:r>
                            <a:rPr lang="en-US" altLang="zh-CN" baseline="0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 samples in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i="1" baseline="0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oMath>
                          </a14:m>
                          <a:r>
                            <a:rPr lang="en-US" altLang="zh-CN" baseline="0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 have the same value w.r.t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i="1" baseline="0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oMath>
                          </a14:m>
                          <a:r>
                            <a:rPr lang="en-US" altLang="zh-CN" baseline="0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 </a:t>
                          </a:r>
                          <a:r>
                            <a:rPr lang="en-US" altLang="zh-CN" sz="1800" b="1" kern="1200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onsolas" panose="020B0609020204030204" pitchFamily="49" charset="0"/>
                              <a:ea typeface="+mn-ea"/>
                              <a:cs typeface="+mn-cs"/>
                            </a:rPr>
                            <a:t>then</a:t>
                          </a:r>
                          <a:endParaRPr lang="zh-CN" altLang="en-US" sz="1800" b="1" kern="1200" dirty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onsolas" panose="020B0609020204030204" pitchFamily="49" charset="0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4542760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5:        Set </a:t>
                          </a:r>
                          <a:r>
                            <a:rPr lang="en-US" altLang="zh-CN" i="1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node</a:t>
                          </a:r>
                          <a:r>
                            <a:rPr lang="en-US" altLang="zh-CN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 as leaf</a:t>
                          </a:r>
                          <a:r>
                            <a:rPr lang="en-US" altLang="zh-CN" baseline="0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 node and label </a:t>
                          </a:r>
                          <a:r>
                            <a:rPr lang="en-US" altLang="zh-CN" i="1" baseline="0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node</a:t>
                          </a:r>
                          <a:r>
                            <a:rPr lang="en-US" altLang="zh-CN" baseline="0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 with the majority class; </a:t>
                          </a:r>
                          <a:r>
                            <a:rPr lang="en-US" altLang="zh-CN" sz="1800" b="1" kern="1200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onsolas" panose="020B0609020204030204" pitchFamily="49" charset="0"/>
                              <a:ea typeface="+mn-ea"/>
                              <a:cs typeface="+mn-cs"/>
                            </a:rPr>
                            <a:t>return</a:t>
                          </a:r>
                          <a:endParaRPr lang="zh-CN" altLang="en-US" dirty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118803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6:   Select a</a:t>
                          </a:r>
                          <a:r>
                            <a:rPr lang="en-US" altLang="zh-CN" baseline="0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n optimal attribute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b="0" i="1" baseline="0" smtClean="0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baseline="0" smtClean="0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CN" b="0" i="1" baseline="0" smtClean="0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b>
                              </m:sSub>
                            </m:oMath>
                          </a14:m>
                          <a:r>
                            <a:rPr lang="zh-CN" altLang="en-US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 </a:t>
                          </a:r>
                          <a:r>
                            <a:rPr lang="en-US" altLang="zh-CN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from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oMath>
                          </a14:m>
                          <a:r>
                            <a:rPr lang="zh-CN" altLang="en-US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 </a:t>
                          </a:r>
                          <a:r>
                            <a:rPr lang="en-US" altLang="zh-CN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for node division</a:t>
                          </a:r>
                          <a:endParaRPr lang="zh-CN" altLang="en-US" dirty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9189680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7:   </a:t>
                          </a:r>
                          <a:r>
                            <a:rPr lang="en-US" altLang="zh-CN" sz="1800" b="1" kern="1200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onsolas" panose="020B0609020204030204" pitchFamily="49" charset="0"/>
                              <a:ea typeface="+mn-ea"/>
                              <a:cs typeface="+mn-cs"/>
                            </a:rPr>
                            <a:t>for </a:t>
                          </a:r>
                          <a:r>
                            <a:rPr lang="en-US" altLang="zh-CN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each value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altLang="zh-CN" b="0" i="1" baseline="0" smtClean="0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b="0" i="1" baseline="0" smtClean="0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CN" b="0" i="1" baseline="0" smtClean="0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b>
                                <m:sup>
                                  <m:r>
                                    <a:rPr lang="en-US" altLang="zh-CN" b="0" i="1" baseline="0" smtClean="0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sup>
                              </m:sSubSup>
                            </m:oMath>
                          </a14:m>
                          <a:r>
                            <a:rPr lang="zh-CN" altLang="en-US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 </a:t>
                          </a:r>
                          <a:r>
                            <a:rPr lang="en-US" altLang="zh-CN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from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b="0" i="1" baseline="0" smtClean="0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baseline="0" smtClean="0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CN" b="0" i="1" baseline="0" smtClean="0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b>
                              </m:sSub>
                            </m:oMath>
                          </a14:m>
                          <a:r>
                            <a:rPr lang="zh-CN" altLang="en-US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 </a:t>
                          </a:r>
                          <a:r>
                            <a:rPr lang="en-US" altLang="zh-CN" sz="1800" b="1" kern="1200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onsolas" panose="020B0609020204030204" pitchFamily="49" charset="0"/>
                              <a:ea typeface="+mn-ea"/>
                              <a:cs typeface="+mn-cs"/>
                            </a:rPr>
                            <a:t>do</a:t>
                          </a:r>
                          <a:endParaRPr lang="zh-CN" altLang="en-US" sz="1800" b="1" kern="1200" dirty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onsolas" panose="020B0609020204030204" pitchFamily="49" charset="0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9525538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</a:rPr>
                            <a:t>8:        Create a branch for node;</a:t>
                          </a:r>
                          <a:r>
                            <a:rPr lang="en-US" altLang="zh-CN" baseline="0" dirty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</a:rPr>
                            <a:t> Let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zh-CN" dirty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</a:rPr>
                            <a:t> be </a:t>
                          </a:r>
                          <a:r>
                            <a:rPr lang="en-US" altLang="zh-CN" baseline="0" dirty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</a:rPr>
                            <a:t>a subset of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i="1" baseline="0" dirty="0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oMath>
                          </a14:m>
                          <a:r>
                            <a:rPr lang="en-US" altLang="zh-CN" dirty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</a:rPr>
                            <a:t> in which samples’ attribute values</a:t>
                          </a:r>
                          <a:r>
                            <a:rPr lang="en-US" altLang="zh-CN" baseline="0" dirty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</a:rPr>
                            <a:t> =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altLang="zh-CN" b="0" i="1" baseline="0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b="0" i="1" baseline="0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CN" b="0" i="1" baseline="0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b>
                                <m:sup>
                                  <m:r>
                                    <a:rPr lang="en-US" altLang="zh-CN" b="0" i="1" baseline="0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sup>
                              </m:sSubSup>
                            </m:oMath>
                          </a14:m>
                          <a:endParaRPr lang="zh-CN" altLang="en-US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6641272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 smtClean="0"/>
                            <a:t>9:        </a:t>
                          </a:r>
                          <a:r>
                            <a:rPr lang="en-US" altLang="zh-CN" sz="1800" b="1" kern="1200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onsolas" panose="020B0609020204030204" pitchFamily="49" charset="0"/>
                              <a:ea typeface="+mn-ea"/>
                              <a:cs typeface="+mn-cs"/>
                            </a:rPr>
                            <a:t>if</a:t>
                          </a:r>
                          <a:r>
                            <a:rPr lang="en-US" altLang="zh-CN" dirty="0" smtClean="0"/>
                            <a:t>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sub>
                              </m:sSub>
                            </m:oMath>
                          </a14:m>
                          <a:r>
                            <a:rPr lang="zh-CN" altLang="en-US" dirty="0" smtClean="0"/>
                            <a:t> </a:t>
                          </a:r>
                          <a:r>
                            <a:rPr lang="en-US" altLang="zh-CN" dirty="0" smtClean="0"/>
                            <a:t>is empty </a:t>
                          </a:r>
                          <a:r>
                            <a:rPr lang="en-US" altLang="zh-CN" sz="1800" b="1" kern="1200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onsolas" panose="020B0609020204030204" pitchFamily="49" charset="0"/>
                              <a:ea typeface="+mn-ea"/>
                              <a:cs typeface="+mn-cs"/>
                            </a:rPr>
                            <a:t>then</a:t>
                          </a:r>
                          <a:endParaRPr lang="zh-CN" altLang="en-US" sz="1800" b="1" kern="1200" dirty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onsolas" panose="020B0609020204030204" pitchFamily="49" charset="0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5460229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 smtClean="0"/>
                            <a:t>10:           Mark </a:t>
                          </a:r>
                          <a:r>
                            <a:rPr lang="en-US" altLang="zh-CN" baseline="0" dirty="0" smtClean="0"/>
                            <a:t>this branch with a leaf node, and label it with the majority class; </a:t>
                          </a:r>
                          <a:r>
                            <a:rPr lang="en-US" altLang="zh-CN" sz="1800" b="1" kern="1200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onsolas" panose="020B0609020204030204" pitchFamily="49" charset="0"/>
                              <a:ea typeface="+mn-ea"/>
                              <a:cs typeface="+mn-cs"/>
                            </a:rPr>
                            <a:t>return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0770337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 smtClean="0"/>
                            <a:t>11:     </a:t>
                          </a:r>
                          <a:r>
                            <a:rPr lang="en-US" altLang="zh-CN" sz="1800" b="1" kern="1200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onsolas" panose="020B0609020204030204" pitchFamily="49" charset="0"/>
                              <a:ea typeface="+mn-ea"/>
                              <a:cs typeface="+mn-cs"/>
                            </a:rPr>
                            <a:t>else</a:t>
                          </a:r>
                          <a:endParaRPr lang="zh-CN" altLang="en-US" sz="1800" b="1" kern="1200" dirty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onsolas" panose="020B0609020204030204" pitchFamily="49" charset="0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3543989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 smtClean="0"/>
                            <a:t>12:          </a:t>
                          </a:r>
                          <a:r>
                            <a:rPr lang="en-US" altLang="zh-CN" baseline="0" dirty="0" smtClean="0"/>
                            <a:t> </a:t>
                          </a:r>
                          <a:r>
                            <a:rPr lang="en-US" altLang="zh-CN" dirty="0" smtClean="0"/>
                            <a:t>Set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𝑇𝑟𝑒𝑒𝐺𝑒𝑛𝑒𝑟𝑎𝑡𝑒</m:t>
                              </m:r>
                              <m:r>
                                <a:rPr lang="en-US" altLang="zh-CN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altLang="zh-CN" b="0" i="1" dirty="0" smtClean="0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 dirty="0" smtClean="0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altLang="zh-CN" b="0" i="1" dirty="0" smtClean="0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𝑣</m:t>
                                  </m:r>
                                </m:sub>
                              </m:sSub>
                              <m:r>
                                <a:rPr lang="en-US" altLang="zh-CN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 </m:t>
                              </m:r>
                              <m:r>
                                <a:rPr lang="en-US" altLang="zh-CN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𝐴</m:t>
                              </m:r>
                              <m:r>
                                <m:rPr>
                                  <m:lit/>
                                </m:rPr>
                                <a:rPr lang="en-US" altLang="zh-CN" b="0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{</m:t>
                              </m:r>
                              <m:sSub>
                                <m:sSubPr>
                                  <m:ctrlPr>
                                    <a:rPr lang="en-US" altLang="zh-CN" b="0" i="1" dirty="0" smtClean="0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dirty="0" smtClean="0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CN" b="0" i="1" dirty="0" smtClean="0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∗</m:t>
                                  </m:r>
                                </m:sub>
                              </m:sSub>
                              <m:r>
                                <a:rPr lang="en-US" altLang="zh-CN" b="0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}</m:t>
                              </m:r>
                              <m:r>
                                <a:rPr lang="en-US" altLang="zh-CN" i="1" dirty="0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oMath>
                          </a14:m>
                          <a:r>
                            <a:rPr lang="zh-CN" altLang="en-US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as a branch</a:t>
                          </a:r>
                          <a:r>
                            <a:rPr lang="en-US" altLang="zh-CN" baseline="0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node</a:t>
                          </a:r>
                          <a:endParaRPr lang="zh-CN" altLang="en-US" dirty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1712098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 smtClean="0"/>
                            <a:t>Output:</a:t>
                          </a:r>
                          <a:r>
                            <a:rPr lang="en-US" altLang="zh-CN" baseline="0" dirty="0" smtClean="0"/>
                            <a:t>   A decision tree with root </a:t>
                          </a:r>
                          <a:r>
                            <a:rPr lang="en-US" altLang="zh-CN" i="1" baseline="0" dirty="0" smtClean="0"/>
                            <a:t>node</a:t>
                          </a:r>
                          <a:endParaRPr lang="zh-CN" altLang="en-US" i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6172232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内容占位符 6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216849330"/>
                  </p:ext>
                </p:extLst>
              </p:nvPr>
            </p:nvGraphicFramePr>
            <p:xfrm>
              <a:off x="0" y="655320"/>
              <a:ext cx="9144000" cy="62026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9144000">
                      <a:extLst>
                        <a:ext uri="{9D8B030D-6E8A-4147-A177-3AD203B41FA5}">
                          <a16:colId xmlns:a16="http://schemas.microsoft.com/office/drawing/2014/main" val="85704982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 smtClean="0"/>
                            <a:t>Construct</a:t>
                          </a:r>
                          <a:r>
                            <a:rPr lang="en-US" altLang="zh-CN" baseline="0" dirty="0" smtClean="0"/>
                            <a:t> A Decision Tree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67150278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"/>
                          <a:stretch>
                            <a:fillRect l="-133" t="-62857" r="-333" b="-82571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9282642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"/>
                          <a:stretch>
                            <a:fillRect l="-133" t="-280328" r="-333" b="-132131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6907423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1:   Create a </a:t>
                          </a:r>
                          <a:r>
                            <a:rPr lang="en-US" altLang="zh-CN" i="1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node</a:t>
                          </a:r>
                          <a:r>
                            <a:rPr lang="en-US" altLang="zh-CN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;</a:t>
                          </a:r>
                          <a:endParaRPr lang="zh-CN" altLang="en-US" dirty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9880738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"/>
                          <a:stretch>
                            <a:fillRect l="-133" t="-480328" r="-333" b="-112131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647395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"/>
                          <a:stretch>
                            <a:fillRect l="-133" t="-590000" r="-333" b="-104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6212719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"/>
                          <a:stretch>
                            <a:fillRect l="-133" t="-678689" r="-333" b="-92295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4542760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5:        Set </a:t>
                          </a:r>
                          <a:r>
                            <a:rPr lang="en-US" altLang="zh-CN" i="1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node</a:t>
                          </a:r>
                          <a:r>
                            <a:rPr lang="en-US" altLang="zh-CN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 as leaf</a:t>
                          </a:r>
                          <a:r>
                            <a:rPr lang="en-US" altLang="zh-CN" baseline="0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 node and label </a:t>
                          </a:r>
                          <a:r>
                            <a:rPr lang="en-US" altLang="zh-CN" i="1" baseline="0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node</a:t>
                          </a:r>
                          <a:r>
                            <a:rPr lang="en-US" altLang="zh-CN" baseline="0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 with </a:t>
                          </a:r>
                          <a:r>
                            <a:rPr lang="en-US" altLang="zh-CN" baseline="0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the majority class; </a:t>
                          </a:r>
                          <a:r>
                            <a:rPr lang="en-US" altLang="zh-CN" sz="1800" b="1" kern="1200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onsolas" panose="020B0609020204030204" pitchFamily="49" charset="0"/>
                              <a:ea typeface="+mn-ea"/>
                              <a:cs typeface="+mn-cs"/>
                            </a:rPr>
                            <a:t>return</a:t>
                          </a:r>
                          <a:endParaRPr lang="zh-CN" altLang="en-US" dirty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118803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"/>
                          <a:stretch>
                            <a:fillRect l="-133" t="-878689" r="-333" b="-72295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9189680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"/>
                          <a:stretch>
                            <a:fillRect l="-133" t="-978689" r="-333" b="-62295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9525538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"/>
                          <a:stretch>
                            <a:fillRect l="-133" t="-1078689" r="-333" b="-52295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6641272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"/>
                          <a:stretch>
                            <a:fillRect l="-133" t="-1178689" r="-333" b="-42295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5460229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 smtClean="0"/>
                            <a:t>10</a:t>
                          </a:r>
                          <a:r>
                            <a:rPr lang="en-US" altLang="zh-CN" dirty="0" smtClean="0"/>
                            <a:t>:           Mark </a:t>
                          </a:r>
                          <a:r>
                            <a:rPr lang="en-US" altLang="zh-CN" baseline="0" dirty="0" smtClean="0"/>
                            <a:t>this branch with a leaf node, and label it with the majority class; </a:t>
                          </a:r>
                          <a:r>
                            <a:rPr lang="en-US" altLang="zh-CN" sz="1800" b="1" kern="1200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onsolas" panose="020B0609020204030204" pitchFamily="49" charset="0"/>
                              <a:ea typeface="+mn-ea"/>
                              <a:cs typeface="+mn-cs"/>
                            </a:rPr>
                            <a:t>return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0770337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 smtClean="0"/>
                            <a:t>11</a:t>
                          </a:r>
                          <a:r>
                            <a:rPr lang="en-US" altLang="zh-CN" dirty="0" smtClean="0"/>
                            <a:t>:     </a:t>
                          </a:r>
                          <a:r>
                            <a:rPr lang="en-US" altLang="zh-CN" sz="1800" b="1" kern="1200" dirty="0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onsolas" panose="020B0609020204030204" pitchFamily="49" charset="0"/>
                              <a:ea typeface="+mn-ea"/>
                              <a:cs typeface="+mn-cs"/>
                            </a:rPr>
                            <a:t>else</a:t>
                          </a:r>
                          <a:endParaRPr lang="zh-CN" altLang="en-US" sz="1800" b="1" kern="1200" dirty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onsolas" panose="020B0609020204030204" pitchFamily="49" charset="0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3543989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"/>
                          <a:stretch>
                            <a:fillRect l="-133" t="-1477049" r="-333" b="-1245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1712098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 smtClean="0"/>
                            <a:t>Output:</a:t>
                          </a:r>
                          <a:r>
                            <a:rPr lang="en-US" altLang="zh-CN" baseline="0" dirty="0" smtClean="0"/>
                            <a:t>   A decision tree with root </a:t>
                          </a:r>
                          <a:r>
                            <a:rPr lang="en-US" altLang="zh-CN" i="1" baseline="0" dirty="0" smtClean="0"/>
                            <a:t>node</a:t>
                          </a:r>
                          <a:endParaRPr lang="zh-CN" altLang="en-US" i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6172232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E96B5DA0-DFA3-48DC-BC1D-8A42C91B4CF5}" type="datetime1">
              <a:rPr lang="en-US" smtClean="0"/>
              <a:t>10/15/2019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713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Attribute test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Each recursive step of the tree-growing process must select an attribute test condition to divide the records into smaller subsets.</a:t>
            </a:r>
          </a:p>
          <a:p>
            <a:r>
              <a:rPr lang="en-US" dirty="0" smtClean="0"/>
              <a:t>To </a:t>
            </a:r>
            <a:r>
              <a:rPr lang="en-US" dirty="0"/>
              <a:t>implement this step, the algorithm must provide</a:t>
            </a:r>
          </a:p>
          <a:p>
            <a:pPr lvl="1"/>
            <a:r>
              <a:rPr lang="en-US" dirty="0" smtClean="0"/>
              <a:t>A </a:t>
            </a:r>
            <a:r>
              <a:rPr lang="en-US" dirty="0"/>
              <a:t>method for specifying the test condition for different attribute types and</a:t>
            </a:r>
          </a:p>
          <a:p>
            <a:pPr lvl="1"/>
            <a:r>
              <a:rPr lang="en-US" dirty="0" smtClean="0"/>
              <a:t>An </a:t>
            </a:r>
            <a:r>
              <a:rPr lang="en-US" dirty="0"/>
              <a:t>objective measure for evaluating the goodness of each test condition.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C5BA2560-96C8-4CBF-9BD4-171799E5966F}" type="datetime1">
              <a:rPr lang="en-US" smtClean="0"/>
              <a:t>10/15/2019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132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Attribute test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Binary attributes</a:t>
            </a:r>
          </a:p>
          <a:p>
            <a:pPr lvl="1"/>
            <a:r>
              <a:rPr lang="en-US" dirty="0" smtClean="0"/>
              <a:t>The </a:t>
            </a:r>
            <a:r>
              <a:rPr lang="en-US" dirty="0"/>
              <a:t>test condition for a binary attribute generates two possible outcomes.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124200"/>
            <a:ext cx="3676650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DBAEE137-66F7-48C1-931F-B05F69F3EF75}" type="datetime1">
              <a:rPr lang="en-US" smtClean="0"/>
              <a:t>10/15/2019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132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Attribute test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Nominal attributes</a:t>
            </a:r>
          </a:p>
          <a:p>
            <a:pPr lvl="1"/>
            <a:r>
              <a:rPr lang="en-US" dirty="0" smtClean="0"/>
              <a:t>A </a:t>
            </a:r>
            <a:r>
              <a:rPr lang="en-US" dirty="0"/>
              <a:t>nominal attribute can produce binary or </a:t>
            </a:r>
            <a:r>
              <a:rPr lang="en-US" dirty="0" err="1" smtClean="0"/>
              <a:t>multiway</a:t>
            </a:r>
            <a:r>
              <a:rPr lang="en-US" dirty="0" smtClean="0"/>
              <a:t> splits</a:t>
            </a:r>
            <a:r>
              <a:rPr lang="en-US" dirty="0"/>
              <a:t>.</a:t>
            </a:r>
          </a:p>
          <a:p>
            <a:pPr lvl="1"/>
            <a:r>
              <a:rPr lang="en-US" dirty="0" smtClean="0"/>
              <a:t>There </a:t>
            </a:r>
            <a:r>
              <a:rPr lang="en-US" dirty="0"/>
              <a:t>are </a:t>
            </a:r>
            <a:r>
              <a:rPr lang="en-US" dirty="0" smtClean="0"/>
              <a:t>2</a:t>
            </a:r>
            <a:r>
              <a:rPr lang="en-US" i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baseline="30000" dirty="0" smtClean="0"/>
              <a:t>-1</a:t>
            </a:r>
            <a:r>
              <a:rPr lang="en-US" dirty="0" smtClean="0"/>
              <a:t>-1 </a:t>
            </a:r>
            <a:r>
              <a:rPr lang="en-US" dirty="0"/>
              <a:t>ways of creating a binary partition of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dirty="0"/>
              <a:t> attribute values.</a:t>
            </a:r>
          </a:p>
          <a:p>
            <a:pPr lvl="1"/>
            <a:r>
              <a:rPr lang="en-US" dirty="0" smtClean="0"/>
              <a:t>For </a:t>
            </a:r>
            <a:r>
              <a:rPr lang="en-US" dirty="0"/>
              <a:t>a </a:t>
            </a:r>
            <a:r>
              <a:rPr lang="en-US" dirty="0" err="1" smtClean="0"/>
              <a:t>multiway</a:t>
            </a:r>
            <a:r>
              <a:rPr lang="en-US" dirty="0" smtClean="0"/>
              <a:t> split</a:t>
            </a:r>
            <a:r>
              <a:rPr lang="en-US" dirty="0"/>
              <a:t>, the number of outcomes depends on the number of distinct values for the corresponding attribute.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6EC7E05C-378D-47EF-89FE-8C82E97F72F8}" type="datetime1">
              <a:rPr lang="en-US" smtClean="0"/>
              <a:t>10/15/2019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8912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Attribute test</a:t>
            </a:r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29"/>
          <a:stretch/>
        </p:blipFill>
        <p:spPr bwMode="auto">
          <a:xfrm>
            <a:off x="1178651" y="1066800"/>
            <a:ext cx="6838950" cy="4747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日期占位符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65A31B05-50E9-443D-B5A7-748A1166DFF4}" type="datetime1">
              <a:rPr lang="en-US" smtClean="0"/>
              <a:t>10/15/2019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652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Attribute test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Ordinal attributes</a:t>
            </a:r>
          </a:p>
          <a:p>
            <a:pPr lvl="1"/>
            <a:r>
              <a:rPr lang="en-US" dirty="0" smtClean="0"/>
              <a:t>Ordinal </a:t>
            </a:r>
            <a:r>
              <a:rPr lang="en-US" dirty="0"/>
              <a:t>attributes can also produce binary or </a:t>
            </a:r>
            <a:r>
              <a:rPr lang="en-US" dirty="0" err="1" smtClean="0"/>
              <a:t>multiway</a:t>
            </a:r>
            <a:r>
              <a:rPr lang="en-US" dirty="0" smtClean="0"/>
              <a:t> splits</a:t>
            </a:r>
            <a:r>
              <a:rPr lang="en-US" dirty="0"/>
              <a:t>.</a:t>
            </a:r>
          </a:p>
          <a:p>
            <a:pPr lvl="1"/>
            <a:r>
              <a:rPr lang="en-US" dirty="0" smtClean="0"/>
              <a:t>Ordinal </a:t>
            </a:r>
            <a:r>
              <a:rPr lang="en-US" dirty="0"/>
              <a:t>attributes can be grouped as long as the grouping does not violate the order property of the attribute values.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9238" y="2743200"/>
            <a:ext cx="5057775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A6986ED8-DE5A-4342-9CE4-54D9AD16E8C4}" type="datetime1">
              <a:rPr lang="en-US" smtClean="0"/>
              <a:t>10/15/2019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1799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Attribute test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Continuous attributes</a:t>
            </a:r>
          </a:p>
          <a:p>
            <a:pPr lvl="1"/>
            <a:r>
              <a:rPr lang="en-US" dirty="0" smtClean="0"/>
              <a:t>The </a:t>
            </a:r>
            <a:r>
              <a:rPr lang="en-US" dirty="0"/>
              <a:t>test condition can be expressed as a comparison test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≤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 smtClean="0"/>
              <a:t> or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/>
              <a:t> with binary outcomes, or</a:t>
            </a:r>
          </a:p>
          <a:p>
            <a:pPr lvl="1"/>
            <a:r>
              <a:rPr lang="en-US" dirty="0" smtClean="0"/>
              <a:t>A </a:t>
            </a:r>
            <a:r>
              <a:rPr lang="en-US" dirty="0"/>
              <a:t>range query with outcomes of the form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≤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+1</a:t>
            </a:r>
            <a:r>
              <a:rPr lang="en-US" dirty="0" smtClean="0"/>
              <a:t>, </a:t>
            </a:r>
            <a:r>
              <a:rPr lang="en-US" dirty="0"/>
              <a:t>for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=1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,…,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</a:p>
          <a:p>
            <a:r>
              <a:rPr lang="en-US" dirty="0" smtClean="0"/>
              <a:t>For </a:t>
            </a:r>
            <a:r>
              <a:rPr lang="en-US" dirty="0"/>
              <a:t>the binary case</a:t>
            </a:r>
          </a:p>
          <a:p>
            <a:pPr lvl="1"/>
            <a:r>
              <a:rPr lang="en-US" dirty="0" smtClean="0"/>
              <a:t>The </a:t>
            </a:r>
            <a:r>
              <a:rPr lang="en-US" dirty="0"/>
              <a:t>decision tree algorithm must consider all possible split positions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/>
              <a:t>, and</a:t>
            </a:r>
          </a:p>
          <a:p>
            <a:pPr lvl="1"/>
            <a:r>
              <a:rPr lang="en-US" dirty="0" smtClean="0"/>
              <a:t>Select </a:t>
            </a:r>
            <a:r>
              <a:rPr lang="en-US" dirty="0"/>
              <a:t>the one that produces the best partition.</a:t>
            </a:r>
          </a:p>
          <a:p>
            <a:r>
              <a:rPr lang="en-US" dirty="0" smtClean="0"/>
              <a:t>For </a:t>
            </a:r>
            <a:r>
              <a:rPr lang="en-US" dirty="0"/>
              <a:t>the </a:t>
            </a:r>
            <a:r>
              <a:rPr lang="en-US" dirty="0" err="1" smtClean="0"/>
              <a:t>multiway</a:t>
            </a:r>
            <a:r>
              <a:rPr lang="en-US" dirty="0" smtClean="0"/>
              <a:t> split</a:t>
            </a:r>
            <a:r>
              <a:rPr lang="en-US" dirty="0"/>
              <a:t>,</a:t>
            </a:r>
          </a:p>
          <a:p>
            <a:pPr lvl="1"/>
            <a:r>
              <a:rPr lang="en-US" dirty="0" smtClean="0"/>
              <a:t>The </a:t>
            </a:r>
            <a:r>
              <a:rPr lang="en-US" dirty="0"/>
              <a:t>algorithm must consider multiple split positions.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0FB70A72-9A84-4EF7-81FE-FCA6C4CFA297}" type="datetime1">
              <a:rPr lang="en-US" smtClean="0"/>
              <a:t>10/15/2019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7605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Attribute test</a:t>
            </a:r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2181225"/>
            <a:ext cx="6324600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日期占位符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E6B73E97-8F20-4050-BAB2-8D5903B848C8}" type="datetime1">
              <a:rPr lang="en-US" smtClean="0"/>
              <a:t>10/15/2019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4067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tree construction: Example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Example: credit risk estimation</a:t>
            </a:r>
          </a:p>
          <a:p>
            <a:r>
              <a:rPr lang="en-US" dirty="0" smtClean="0"/>
              <a:t>An </a:t>
            </a:r>
            <a:r>
              <a:rPr lang="en-US" dirty="0"/>
              <a:t>individual’s credit risk depends on such attributes as </a:t>
            </a:r>
            <a:r>
              <a:rPr lang="en-US" b="1" dirty="0"/>
              <a:t>credit history, current debt, </a:t>
            </a:r>
            <a:r>
              <a:rPr lang="en-US" b="1" dirty="0" smtClean="0"/>
              <a:t>collateral </a:t>
            </a:r>
            <a:r>
              <a:rPr lang="en-US" dirty="0" smtClean="0"/>
              <a:t>and </a:t>
            </a:r>
            <a:r>
              <a:rPr lang="en-US" b="1" dirty="0"/>
              <a:t>income</a:t>
            </a:r>
            <a:r>
              <a:rPr lang="en-US" dirty="0"/>
              <a:t>.</a:t>
            </a:r>
          </a:p>
          <a:p>
            <a:r>
              <a:rPr lang="en-US" dirty="0" smtClean="0"/>
              <a:t>For </a:t>
            </a:r>
            <a:r>
              <a:rPr lang="en-US" dirty="0"/>
              <a:t>this example, there exists a decision tree which can correctly classify all the objects.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15FA9D0E-F626-463B-BC5A-B3E5F8B80F75}" type="datetime1">
              <a:rPr lang="en-US" smtClean="0"/>
              <a:t>10/15/2019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4067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tree construction: Example</a:t>
            </a:r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099" y="990600"/>
            <a:ext cx="5754053" cy="4880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日期占位符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D745F14D-08D2-4EFA-A9C0-6487D37E2BD6}" type="datetime1">
              <a:rPr lang="en-US" smtClean="0"/>
              <a:t>10/15/2019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7" name="圆角矩形 6"/>
          <p:cNvSpPr/>
          <p:nvPr/>
        </p:nvSpPr>
        <p:spPr>
          <a:xfrm>
            <a:off x="1837953" y="1586345"/>
            <a:ext cx="5520344" cy="228600"/>
          </a:xfrm>
          <a:prstGeom prst="round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圆角矩形 8"/>
          <p:cNvSpPr/>
          <p:nvPr/>
        </p:nvSpPr>
        <p:spPr>
          <a:xfrm>
            <a:off x="1813018" y="3430905"/>
            <a:ext cx="5520344" cy="228600"/>
          </a:xfrm>
          <a:prstGeom prst="round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圆角矩形 9"/>
          <p:cNvSpPr/>
          <p:nvPr/>
        </p:nvSpPr>
        <p:spPr>
          <a:xfrm>
            <a:off x="1813018" y="3728777"/>
            <a:ext cx="5520344" cy="228600"/>
          </a:xfrm>
          <a:prstGeom prst="round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圆角矩形 10"/>
          <p:cNvSpPr/>
          <p:nvPr/>
        </p:nvSpPr>
        <p:spPr>
          <a:xfrm>
            <a:off x="1817171" y="5562945"/>
            <a:ext cx="5520344" cy="228600"/>
          </a:xfrm>
          <a:prstGeom prst="round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067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tree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can solve a classification problem by asking a series of carefully crafted questions about the attributes of the test record.</a:t>
            </a:r>
          </a:p>
          <a:p>
            <a:r>
              <a:rPr lang="en-US" dirty="0" smtClean="0"/>
              <a:t>Each </a:t>
            </a:r>
            <a:r>
              <a:rPr lang="en-US" dirty="0"/>
              <a:t>time we receive an answer, a follow-up question is asked.</a:t>
            </a:r>
          </a:p>
          <a:p>
            <a:r>
              <a:rPr lang="en-US" dirty="0" smtClean="0"/>
              <a:t>This </a:t>
            </a:r>
            <a:r>
              <a:rPr lang="en-US" dirty="0"/>
              <a:t>process is continued until we reach a conclusion about the class label of the record.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00F154EB-39D1-4DDE-A97B-27B7D7D44AB5}" type="datetime1">
              <a:rPr lang="en-US" smtClean="0">
                <a:solidFill>
                  <a:schemeClr val="bg1"/>
                </a:solidFill>
              </a:rPr>
              <a:t>10/15/2019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chemeClr val="bg1"/>
                </a:solidFill>
              </a:rPr>
              <a:t>Pattern recognition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58F9B1AD-42B7-4F5C-A724-E9E0C00BDCEC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2</a:t>
            </a:fld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4800600" y="3048000"/>
            <a:ext cx="1143000" cy="457200"/>
            <a:chOff x="4800600" y="3048000"/>
            <a:chExt cx="1143000" cy="457200"/>
          </a:xfrm>
        </p:grpSpPr>
        <p:sp>
          <p:nvSpPr>
            <p:cNvPr id="7" name="圆角矩形 6"/>
            <p:cNvSpPr/>
            <p:nvPr/>
          </p:nvSpPr>
          <p:spPr>
            <a:xfrm>
              <a:off x="4800600" y="3048000"/>
              <a:ext cx="1143000" cy="457200"/>
            </a:xfrm>
            <a:prstGeom prst="roundRect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4876800" y="3076545"/>
              <a:ext cx="990600" cy="400110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2000" dirty="0" smtClean="0"/>
                <a:t>色泽</a:t>
              </a:r>
              <a:r>
                <a:rPr lang="en-US" altLang="zh-CN" sz="2000" dirty="0" smtClean="0"/>
                <a:t>=</a:t>
              </a:r>
              <a:r>
                <a:rPr lang="zh-CN" altLang="en-US" sz="2000" dirty="0"/>
                <a:t>？</a:t>
              </a: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4001690" y="3886200"/>
            <a:ext cx="1143000" cy="457200"/>
            <a:chOff x="4800600" y="3048000"/>
            <a:chExt cx="1143000" cy="457200"/>
          </a:xfrm>
        </p:grpSpPr>
        <p:sp>
          <p:nvSpPr>
            <p:cNvPr id="11" name="圆角矩形 10"/>
            <p:cNvSpPr/>
            <p:nvPr/>
          </p:nvSpPr>
          <p:spPr>
            <a:xfrm>
              <a:off x="4800600" y="3048000"/>
              <a:ext cx="1143000" cy="457200"/>
            </a:xfrm>
            <a:prstGeom prst="roundRect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4876800" y="3076545"/>
              <a:ext cx="990600" cy="400110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2000" dirty="0" smtClean="0"/>
                <a:t>根蒂</a:t>
              </a:r>
              <a:r>
                <a:rPr lang="en-US" altLang="zh-CN" sz="2000" dirty="0" smtClean="0"/>
                <a:t>=</a:t>
              </a:r>
              <a:r>
                <a:rPr lang="zh-CN" altLang="en-US" sz="2000" dirty="0"/>
                <a:t>？</a:t>
              </a: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3144440" y="4724400"/>
            <a:ext cx="1143000" cy="457200"/>
            <a:chOff x="4800600" y="3048000"/>
            <a:chExt cx="1143000" cy="457200"/>
          </a:xfrm>
        </p:grpSpPr>
        <p:sp>
          <p:nvSpPr>
            <p:cNvPr id="14" name="圆角矩形 13"/>
            <p:cNvSpPr/>
            <p:nvPr/>
          </p:nvSpPr>
          <p:spPr>
            <a:xfrm>
              <a:off x="4800600" y="3048000"/>
              <a:ext cx="1143000" cy="457200"/>
            </a:xfrm>
            <a:prstGeom prst="roundRect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4876800" y="3076545"/>
              <a:ext cx="990600" cy="400110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2000" dirty="0"/>
                <a:t>敲声</a:t>
              </a:r>
              <a:r>
                <a:rPr lang="en-US" altLang="zh-CN" sz="2000" dirty="0" smtClean="0"/>
                <a:t>=</a:t>
              </a:r>
              <a:r>
                <a:rPr lang="zh-CN" altLang="en-US" sz="2000" dirty="0"/>
                <a:t>？</a:t>
              </a:r>
            </a:p>
          </p:txBody>
        </p:sp>
      </p:grpSp>
      <p:sp>
        <p:nvSpPr>
          <p:cNvPr id="16" name="椭圆 15"/>
          <p:cNvSpPr/>
          <p:nvPr/>
        </p:nvSpPr>
        <p:spPr>
          <a:xfrm>
            <a:off x="2286000" y="5562600"/>
            <a:ext cx="1132836" cy="662427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2466336" y="5693758"/>
            <a:ext cx="7721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/>
              <a:t>好瓜</a:t>
            </a:r>
            <a:endParaRPr lang="zh-CN" altLang="en-US" sz="2000" dirty="0"/>
          </a:p>
        </p:txBody>
      </p:sp>
      <p:cxnSp>
        <p:nvCxnSpPr>
          <p:cNvPr id="19" name="直接箭头连接符 18"/>
          <p:cNvCxnSpPr>
            <a:endCxn id="11" idx="0"/>
          </p:cNvCxnSpPr>
          <p:nvPr/>
        </p:nvCxnSpPr>
        <p:spPr>
          <a:xfrm flipH="1">
            <a:off x="4573190" y="3505200"/>
            <a:ext cx="571500" cy="381000"/>
          </a:xfrm>
          <a:prstGeom prst="straightConnector1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20"/>
          <p:cNvCxnSpPr/>
          <p:nvPr/>
        </p:nvCxnSpPr>
        <p:spPr>
          <a:xfrm flipH="1">
            <a:off x="3715940" y="4343400"/>
            <a:ext cx="571500" cy="381000"/>
          </a:xfrm>
          <a:prstGeom prst="straightConnector1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21"/>
          <p:cNvCxnSpPr/>
          <p:nvPr/>
        </p:nvCxnSpPr>
        <p:spPr>
          <a:xfrm flipH="1">
            <a:off x="2934890" y="5181600"/>
            <a:ext cx="571500" cy="381000"/>
          </a:xfrm>
          <a:prstGeom prst="straightConnector1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本框 23"/>
          <p:cNvSpPr txBox="1"/>
          <p:nvPr/>
        </p:nvSpPr>
        <p:spPr>
          <a:xfrm>
            <a:off x="4058245" y="3355946"/>
            <a:ext cx="99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青绿</a:t>
            </a: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3238500" y="4180379"/>
            <a:ext cx="99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蜷缩</a:t>
            </a: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2401490" y="5018579"/>
            <a:ext cx="99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浊响</a:t>
            </a: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27" name="直接箭头连接符 26"/>
          <p:cNvCxnSpPr/>
          <p:nvPr/>
        </p:nvCxnSpPr>
        <p:spPr>
          <a:xfrm>
            <a:off x="5563790" y="3498911"/>
            <a:ext cx="798910" cy="377854"/>
          </a:xfrm>
          <a:prstGeom prst="straightConnector1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箭头连接符 28"/>
          <p:cNvCxnSpPr/>
          <p:nvPr/>
        </p:nvCxnSpPr>
        <p:spPr>
          <a:xfrm>
            <a:off x="4800600" y="4357115"/>
            <a:ext cx="798910" cy="377854"/>
          </a:xfrm>
          <a:prstGeom prst="straightConnector1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箭头连接符 29"/>
          <p:cNvCxnSpPr/>
          <p:nvPr/>
        </p:nvCxnSpPr>
        <p:spPr>
          <a:xfrm>
            <a:off x="3774280" y="5184746"/>
            <a:ext cx="798910" cy="377854"/>
          </a:xfrm>
          <a:prstGeom prst="straightConnector1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本框 30"/>
          <p:cNvSpPr txBox="1"/>
          <p:nvPr/>
        </p:nvSpPr>
        <p:spPr>
          <a:xfrm>
            <a:off x="6341966" y="3727065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/>
              <a:t>... ...</a:t>
            </a:r>
            <a:endParaRPr lang="zh-CN" altLang="en-US" sz="2800" b="1" dirty="0"/>
          </a:p>
        </p:txBody>
      </p:sp>
      <p:sp>
        <p:nvSpPr>
          <p:cNvPr id="32" name="文本框 31"/>
          <p:cNvSpPr txBox="1"/>
          <p:nvPr/>
        </p:nvSpPr>
        <p:spPr>
          <a:xfrm>
            <a:off x="5391142" y="4616069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/>
              <a:t>... ...</a:t>
            </a:r>
            <a:endParaRPr lang="zh-CN" altLang="en-US" sz="2800" b="1" dirty="0"/>
          </a:p>
        </p:txBody>
      </p:sp>
      <p:sp>
        <p:nvSpPr>
          <p:cNvPr id="33" name="文本框 32"/>
          <p:cNvSpPr txBox="1"/>
          <p:nvPr/>
        </p:nvSpPr>
        <p:spPr>
          <a:xfrm>
            <a:off x="4265516" y="5508468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/>
              <a:t>... ...</a:t>
            </a:r>
            <a:endParaRPr lang="zh-CN" altLang="en-US" sz="2800" b="1" dirty="0"/>
          </a:p>
        </p:txBody>
      </p:sp>
      <p:sp>
        <p:nvSpPr>
          <p:cNvPr id="34" name="文本框 33"/>
          <p:cNvSpPr txBox="1"/>
          <p:nvPr/>
        </p:nvSpPr>
        <p:spPr>
          <a:xfrm>
            <a:off x="6171010" y="3332110"/>
            <a:ext cx="706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...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5338021" y="4118824"/>
            <a:ext cx="706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...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4407498" y="5032598"/>
            <a:ext cx="706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...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06639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tree construction: Example</a:t>
            </a:r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381" y="1219200"/>
            <a:ext cx="6587490" cy="4447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日期占位符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91BDA5B-9A31-4E3B-AF50-A30757DEE5D3}" type="datetime1">
              <a:rPr lang="en-US" smtClean="0"/>
              <a:t>10/15/2019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7076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tree construction: Example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a decision tree, each internal node represents a test on some attribute, such as </a:t>
            </a:r>
            <a:r>
              <a:rPr lang="en-US" b="1" dirty="0"/>
              <a:t>credit </a:t>
            </a:r>
            <a:r>
              <a:rPr lang="en-US" b="1" dirty="0" smtClean="0"/>
              <a:t>history </a:t>
            </a:r>
            <a:r>
              <a:rPr lang="en-US" dirty="0" smtClean="0"/>
              <a:t>or </a:t>
            </a:r>
            <a:r>
              <a:rPr lang="en-US" b="1" dirty="0"/>
              <a:t>debt</a:t>
            </a:r>
            <a:r>
              <a:rPr lang="en-US" dirty="0"/>
              <a:t>.</a:t>
            </a:r>
          </a:p>
          <a:p>
            <a:r>
              <a:rPr lang="en-US" dirty="0" smtClean="0"/>
              <a:t>Each </a:t>
            </a:r>
            <a:r>
              <a:rPr lang="en-US" dirty="0"/>
              <a:t>possible value of that attribute corresponds to a branch of the tree.</a:t>
            </a:r>
          </a:p>
          <a:p>
            <a:r>
              <a:rPr lang="en-US" dirty="0" smtClean="0"/>
              <a:t>Leaf </a:t>
            </a:r>
            <a:r>
              <a:rPr lang="en-US" dirty="0"/>
              <a:t>nodes represent classifications, such as </a:t>
            </a:r>
            <a:r>
              <a:rPr lang="en-US" b="1" dirty="0" smtClean="0"/>
              <a:t>low</a:t>
            </a:r>
            <a:r>
              <a:rPr lang="en-US" dirty="0" smtClean="0"/>
              <a:t> or </a:t>
            </a:r>
            <a:r>
              <a:rPr lang="en-US" b="1" dirty="0"/>
              <a:t>moderate</a:t>
            </a:r>
            <a:r>
              <a:rPr lang="en-US" dirty="0"/>
              <a:t> </a:t>
            </a:r>
            <a:r>
              <a:rPr lang="en-US" b="1" dirty="0"/>
              <a:t>risk</a:t>
            </a:r>
            <a:r>
              <a:rPr lang="en-US" dirty="0"/>
              <a:t>.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04575C8C-B0CC-468B-B6AB-239471114D39}" type="datetime1">
              <a:rPr lang="en-US" smtClean="0"/>
              <a:t>10/15/2019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611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tree construction: Example</a:t>
            </a:r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938" y="1745545"/>
            <a:ext cx="7572375" cy="366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日期占位符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C84E6924-6861-4C2B-BF19-6C16B90F6616}" type="datetime1">
              <a:rPr lang="en-US" smtClean="0"/>
              <a:t>10/15/2019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6992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tree construction: Example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Suppose income is selected as the root attribute to be tested.</a:t>
            </a:r>
          </a:p>
          <a:p>
            <a:r>
              <a:rPr lang="en-US" dirty="0" smtClean="0"/>
              <a:t>This </a:t>
            </a:r>
            <a:r>
              <a:rPr lang="en-US" dirty="0"/>
              <a:t>partitions the example set as shown in the figure.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590800"/>
            <a:ext cx="741045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00A7DAC6-387D-47E0-96C9-C0DE790AB572}" type="datetime1">
              <a:rPr lang="en-US" smtClean="0"/>
              <a:t>10/15/2019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807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tree construction: Example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Since the partition {1,4,7,11} consists entirely of high-risk individuals, a leaf node is created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882EA142-B6D4-4A67-87DF-CE574B47654D}" type="datetime1">
              <a:rPr lang="en-US" smtClean="0"/>
              <a:t>10/15/2019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279" y="2094515"/>
            <a:ext cx="5063144" cy="4294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圆角矩形 7"/>
          <p:cNvSpPr/>
          <p:nvPr/>
        </p:nvSpPr>
        <p:spPr>
          <a:xfrm>
            <a:off x="3545279" y="2590800"/>
            <a:ext cx="4989121" cy="228600"/>
          </a:xfrm>
          <a:prstGeom prst="round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圆角矩形 8"/>
          <p:cNvSpPr/>
          <p:nvPr/>
        </p:nvSpPr>
        <p:spPr>
          <a:xfrm>
            <a:off x="3545279" y="3429000"/>
            <a:ext cx="4989121" cy="228600"/>
          </a:xfrm>
          <a:prstGeom prst="round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圆角矩形 9"/>
          <p:cNvSpPr/>
          <p:nvPr/>
        </p:nvSpPr>
        <p:spPr>
          <a:xfrm>
            <a:off x="3545279" y="4241804"/>
            <a:ext cx="4989121" cy="228600"/>
          </a:xfrm>
          <a:prstGeom prst="round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圆角矩形 10"/>
          <p:cNvSpPr/>
          <p:nvPr/>
        </p:nvSpPr>
        <p:spPr>
          <a:xfrm>
            <a:off x="3545279" y="5299225"/>
            <a:ext cx="4989121" cy="228600"/>
          </a:xfrm>
          <a:prstGeom prst="round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圆角矩形 11"/>
          <p:cNvSpPr/>
          <p:nvPr/>
        </p:nvSpPr>
        <p:spPr>
          <a:xfrm>
            <a:off x="3545278" y="2863659"/>
            <a:ext cx="4989121" cy="228600"/>
          </a:xfrm>
          <a:prstGeom prst="roundRect">
            <a:avLst/>
          </a:prstGeom>
          <a:solidFill>
            <a:srgbClr val="0070C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圆角矩形 13"/>
          <p:cNvSpPr/>
          <p:nvPr/>
        </p:nvSpPr>
        <p:spPr>
          <a:xfrm>
            <a:off x="3545277" y="3142818"/>
            <a:ext cx="4989121" cy="228600"/>
          </a:xfrm>
          <a:prstGeom prst="roundRect">
            <a:avLst/>
          </a:prstGeom>
          <a:solidFill>
            <a:srgbClr val="0070C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圆角矩形 14"/>
          <p:cNvSpPr/>
          <p:nvPr/>
        </p:nvSpPr>
        <p:spPr>
          <a:xfrm>
            <a:off x="3545276" y="5572084"/>
            <a:ext cx="4989121" cy="228600"/>
          </a:xfrm>
          <a:prstGeom prst="roundRect">
            <a:avLst/>
          </a:prstGeom>
          <a:solidFill>
            <a:srgbClr val="0070C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圆角矩形 15"/>
          <p:cNvSpPr/>
          <p:nvPr/>
        </p:nvSpPr>
        <p:spPr>
          <a:xfrm>
            <a:off x="3559130" y="6107724"/>
            <a:ext cx="4989121" cy="228600"/>
          </a:xfrm>
          <a:prstGeom prst="roundRect">
            <a:avLst/>
          </a:prstGeom>
          <a:solidFill>
            <a:srgbClr val="0070C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807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tree construction: Example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the partition {2,3,12,14}</a:t>
            </a:r>
          </a:p>
          <a:p>
            <a:pPr lvl="1"/>
            <a:r>
              <a:rPr lang="en-US" b="1" dirty="0"/>
              <a:t>credit history </a:t>
            </a:r>
            <a:r>
              <a:rPr lang="en-US" dirty="0"/>
              <a:t>is selected as the attribute to be tested.</a:t>
            </a:r>
          </a:p>
          <a:p>
            <a:pPr lvl="1"/>
            <a:r>
              <a:rPr lang="en-US" dirty="0"/>
              <a:t>This further divides this partition into {2,3}, {14} and {12}.</a:t>
            </a:r>
          </a:p>
          <a:p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209800"/>
            <a:ext cx="7462838" cy="313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C623052A-E18C-4B9A-811C-E8E1E4FEC515}" type="datetime1">
              <a:rPr lang="en-US" smtClean="0"/>
              <a:t>10/15/2019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807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Information theoretic test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Each attribute of an instance contributes a certain amount of information to the classification process.</a:t>
            </a:r>
          </a:p>
          <a:p>
            <a:r>
              <a:rPr lang="en-US" dirty="0" smtClean="0"/>
              <a:t>We </a:t>
            </a:r>
            <a:r>
              <a:rPr lang="en-US" dirty="0"/>
              <a:t>measure the amount of information gained by the selection of each attribute.</a:t>
            </a:r>
          </a:p>
          <a:p>
            <a:r>
              <a:rPr lang="en-US" dirty="0" smtClean="0"/>
              <a:t>We </a:t>
            </a:r>
            <a:r>
              <a:rPr lang="en-US" dirty="0"/>
              <a:t>then select the attribute that provides the greatest information gain.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DC5F4C63-254C-4387-BF8F-8D3A559E6FC9}" type="datetime1">
              <a:rPr lang="en-US" smtClean="0"/>
              <a:t>10/15/2019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0567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Information theoretic test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Information theory provides a mathematical basis for measuring the information content of a message.</a:t>
            </a:r>
          </a:p>
          <a:p>
            <a:r>
              <a:rPr lang="en-US" dirty="0" smtClean="0"/>
              <a:t>We </a:t>
            </a:r>
            <a:r>
              <a:rPr lang="en-US" dirty="0"/>
              <a:t>may think of a message as an instance in a collection of possible messages.</a:t>
            </a:r>
          </a:p>
          <a:p>
            <a:r>
              <a:rPr lang="en-US" dirty="0" smtClean="0"/>
              <a:t>The </a:t>
            </a:r>
            <a:r>
              <a:rPr lang="en-US" dirty="0"/>
              <a:t>information content of a message depends on</a:t>
            </a:r>
          </a:p>
          <a:p>
            <a:pPr lvl="1"/>
            <a:r>
              <a:rPr lang="en-US" dirty="0" smtClean="0"/>
              <a:t>The </a:t>
            </a:r>
            <a:r>
              <a:rPr lang="en-US" dirty="0"/>
              <a:t>size of this collection</a:t>
            </a:r>
          </a:p>
          <a:p>
            <a:pPr lvl="1"/>
            <a:r>
              <a:rPr lang="en-US" dirty="0" smtClean="0"/>
              <a:t>The </a:t>
            </a:r>
            <a:r>
              <a:rPr lang="en-US" dirty="0"/>
              <a:t>frequency with which each possible message occurs.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0C5E9D89-DACE-47BC-A924-30C7C66A75CB}" type="datetime1">
              <a:rPr lang="en-US" smtClean="0"/>
              <a:t>10/15/2019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9423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Information theoretic test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The amount of information in a message with occurrence probability 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dirty="0"/>
                  <a:t> is defined as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log</a:t>
                </a:r>
                <a:r>
                  <a:rPr lang="en-US" baseline="-25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dirty="0" smtClean="0"/>
                  <a:t>.</a:t>
                </a:r>
              </a:p>
              <a:p>
                <a:r>
                  <a:rPr lang="en-US" dirty="0" smtClean="0"/>
                  <a:t>Suppose </a:t>
                </a:r>
                <a:r>
                  <a:rPr lang="en-US" dirty="0"/>
                  <a:t>we are given </a:t>
                </a:r>
                <a:endParaRPr lang="en-US" dirty="0" smtClean="0"/>
              </a:p>
              <a:p>
                <a:pPr lvl="1"/>
                <a:r>
                  <a:rPr lang="en-US" dirty="0" smtClean="0"/>
                  <a:t>a </a:t>
                </a:r>
                <a:r>
                  <a:rPr lang="en-US" dirty="0"/>
                  <a:t>collection of messages, 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={</a:t>
                </a:r>
                <a:r>
                  <a:rPr lang="en-US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baseline="-25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:r>
                  <a:rPr lang="en-US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</a:t>
                </a:r>
                <a:r>
                  <a:rPr lang="en-US" baseline="-25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,…..,</a:t>
                </a:r>
                <a:r>
                  <a:rPr lang="en-US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i="1" baseline="-25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}</a:t>
                </a:r>
              </a:p>
              <a:p>
                <a:pPr lvl="1"/>
                <a:r>
                  <a:rPr lang="en-US" dirty="0" smtClean="0"/>
                  <a:t>the </a:t>
                </a:r>
                <a:r>
                  <a:rPr lang="en-US" dirty="0"/>
                  <a:t>occurrence probability 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i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dirty="0"/>
                  <a:t> for each 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i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dirty="0" smtClean="0"/>
                  <a:t>.</a:t>
                </a:r>
              </a:p>
              <a:p>
                <a:r>
                  <a:rPr lang="en-US" dirty="0" smtClean="0"/>
                  <a:t>We </a:t>
                </a:r>
                <a:r>
                  <a:rPr lang="en-US" dirty="0"/>
                  <a:t>define the entropy </a:t>
                </a:r>
                <a:r>
                  <a:rPr lang="en-US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dirty="0" smtClean="0"/>
                  <a:t> as </a:t>
                </a:r>
                <a:r>
                  <a:rPr lang="en-US" dirty="0"/>
                  <a:t>the expected information content of a message in </a:t>
                </a:r>
                <a:r>
                  <a:rPr lang="en-US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dirty="0" smtClean="0"/>
                  <a:t>: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</a:rPr>
                        <m:t>𝐼</m:t>
                      </m:r>
                      <m:r>
                        <a:rPr lang="en-US" sz="2400" b="0" i="1" smtClean="0">
                          <a:latin typeface="Cambria Math"/>
                        </a:rPr>
                        <m:t>=−</m:t>
                      </m:r>
                      <m:nary>
                        <m:naryPr>
                          <m:chr m:val="∑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b="0" i="1" smtClean="0">
                              <a:latin typeface="Cambria Math"/>
                            </a:rPr>
                            <m:t>𝑘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/>
                            </a:rPr>
                            <m:t>𝐾</m:t>
                          </m:r>
                        </m:sup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𝑝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𝑘</m:t>
                                  </m:r>
                                </m:sub>
                              </m:sSub>
                            </m:e>
                          </m:d>
                          <m:func>
                            <m:func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latin typeface="Cambria Math"/>
                                    </a:rPr>
                                    <m:t>log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</m:fName>
                            <m:e>
                              <m:r>
                                <a:rPr lang="en-US" sz="2400" b="0" i="1" smtClean="0">
                                  <a:latin typeface="Cambria Math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latin typeface="Cambria Math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/>
                                        </a:rPr>
                                        <m:t>𝑘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</m:e>
                      </m:nary>
                    </m:oMath>
                  </m:oMathPara>
                </a14:m>
                <a:endParaRPr lang="en-US" sz="2400" dirty="0" smtClean="0"/>
              </a:p>
              <a:p>
                <a:r>
                  <a:rPr lang="en-US" dirty="0" smtClean="0"/>
                  <a:t>The </a:t>
                </a:r>
                <a:r>
                  <a:rPr lang="en-US" dirty="0"/>
                  <a:t>information is measured in bits.</a:t>
                </a:r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40" t="-1568" r="-22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20C96B4D-86FC-4B05-A6EF-2A8FFBB702AF}" type="datetime1">
              <a:rPr lang="en-US" smtClean="0"/>
              <a:t>10/15/2019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9423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Information theoretic test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can measure the information content of a set of training instances from the probabilities of occurrences of the different classes.</a:t>
            </a:r>
          </a:p>
          <a:p>
            <a:r>
              <a:rPr lang="en-US" dirty="0" smtClean="0"/>
              <a:t>In </a:t>
            </a:r>
            <a:r>
              <a:rPr lang="en-US" dirty="0"/>
              <a:t>our example</a:t>
            </a:r>
          </a:p>
          <a:p>
            <a:pPr lvl="1"/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(high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risk)=6/14</a:t>
            </a:r>
          </a:p>
          <a:p>
            <a:pPr lvl="1"/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(moderate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risk)=3/14</a:t>
            </a:r>
          </a:p>
          <a:p>
            <a:pPr lvl="1"/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(low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risk)=5/14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A51A15B0-10A6-4031-8711-244F434E40B0}" type="datetime1">
              <a:rPr lang="en-US" smtClean="0"/>
              <a:t>10/15/2019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279" y="2094515"/>
            <a:ext cx="5063144" cy="4294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9423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tree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series of questions and answers can be organized in the form of a decision tree.</a:t>
            </a:r>
          </a:p>
          <a:p>
            <a:r>
              <a:rPr lang="en-US" dirty="0" smtClean="0"/>
              <a:t>It </a:t>
            </a:r>
            <a:r>
              <a:rPr lang="en-US" dirty="0"/>
              <a:t>is a hierarchical structure consisting of nodes and directed edges.</a:t>
            </a:r>
          </a:p>
          <a:p>
            <a:r>
              <a:rPr lang="en-US" dirty="0" smtClean="0"/>
              <a:t>The </a:t>
            </a:r>
            <a:r>
              <a:rPr lang="en-US" dirty="0"/>
              <a:t>tree has three types of nodes</a:t>
            </a:r>
          </a:p>
          <a:p>
            <a:pPr lvl="1"/>
            <a:r>
              <a:rPr lang="en-US" dirty="0" smtClean="0"/>
              <a:t>A </a:t>
            </a:r>
            <a:r>
              <a:rPr lang="en-US" dirty="0"/>
              <a:t>root node that has no incoming edges, and zero or more outgoing edges.</a:t>
            </a:r>
          </a:p>
          <a:p>
            <a:pPr lvl="1"/>
            <a:r>
              <a:rPr lang="en-US" dirty="0" smtClean="0"/>
              <a:t>Internal </a:t>
            </a:r>
            <a:r>
              <a:rPr lang="en-US" dirty="0"/>
              <a:t>nodes, each of which has exactly one incoming edge and two or more outgoing edges.</a:t>
            </a:r>
          </a:p>
          <a:p>
            <a:pPr lvl="1"/>
            <a:r>
              <a:rPr lang="en-US" dirty="0" smtClean="0"/>
              <a:t>Leaf </a:t>
            </a:r>
            <a:r>
              <a:rPr lang="en-US" dirty="0"/>
              <a:t>or terminal nodes, each of which has exactly one incoming edge and no outgoing edges.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0BA454A8-AAE3-4FC3-9E04-6D889313A061}" type="datetime1">
              <a:rPr lang="en-US" smtClean="0">
                <a:solidFill>
                  <a:schemeClr val="bg1"/>
                </a:solidFill>
              </a:rPr>
              <a:t>10/15/2019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chemeClr val="bg1"/>
                </a:solidFill>
              </a:rPr>
              <a:t>Pattern recognition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58F9B1AD-42B7-4F5C-A724-E9E0C00BDCEC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3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8219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Information theoretic test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The set of training instances is denoted as 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</a:t>
                </a:r>
              </a:p>
              <a:p>
                <a:r>
                  <a:rPr lang="en-US" dirty="0" smtClean="0"/>
                  <a:t>We </a:t>
                </a:r>
                <a:r>
                  <a:rPr lang="en-US" dirty="0"/>
                  <a:t>can calculate the information content of the tree using the previous </a:t>
                </a:r>
                <a:r>
                  <a:rPr lang="en-US" dirty="0" smtClean="0"/>
                  <a:t>equation</a:t>
                </a:r>
              </a:p>
              <a:p>
                <a:pPr marL="0" indent="0">
                  <a:buNone/>
                </a:pPr>
                <a:r>
                  <a:rPr lang="en-US" sz="2400" dirty="0" smtClean="0"/>
                  <a:t>   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/>
                      </a:rPr>
                      <m:t>𝐼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/>
                          </a:rPr>
                          <m:t>𝑈</m:t>
                        </m:r>
                      </m:e>
                    </m:d>
                    <m:r>
                      <a:rPr lang="en-US" sz="2400" b="0" i="1" smtClean="0">
                        <a:latin typeface="Cambria Math"/>
                      </a:rPr>
                      <m:t>=−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/>
                          </a:rPr>
                          <m:t>6</m:t>
                        </m:r>
                      </m:num>
                      <m:den>
                        <m:r>
                          <a:rPr lang="en-US" sz="2400" b="0" i="1" smtClean="0">
                            <a:latin typeface="Cambria Math"/>
                          </a:rPr>
                          <m:t>14</m:t>
                        </m:r>
                      </m:den>
                    </m:f>
                    <m:func>
                      <m:func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/>
                              </a:rPr>
                              <m:t>log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fName>
                      <m:e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b="0" i="1" smtClean="0">
                                    <a:latin typeface="Cambria Math"/>
                                  </a:rPr>
                                  <m:t>6</m:t>
                                </m:r>
                              </m:num>
                              <m:den>
                                <m:r>
                                  <a:rPr lang="en-US" sz="2400" b="0" i="1" smtClean="0">
                                    <a:latin typeface="Cambria Math"/>
                                  </a:rPr>
                                  <m:t>14</m:t>
                                </m:r>
                              </m:den>
                            </m:f>
                          </m:e>
                        </m:d>
                      </m:e>
                    </m:func>
                    <m:r>
                      <a:rPr lang="en-US" sz="2400" b="0" i="1" smtClean="0">
                        <a:latin typeface="Cambria Math"/>
                      </a:rPr>
                      <m:t>−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latin typeface="Cambria Math"/>
                          </a:rPr>
                          <m:t>14</m:t>
                        </m:r>
                      </m:den>
                    </m:f>
                    <m:func>
                      <m:func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/>
                              </a:rPr>
                              <m:t>log</m:t>
                            </m:r>
                          </m:e>
                          <m:sub>
                            <m:r>
                              <a:rPr lang="en-US" sz="2400" i="1"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fName>
                      <m:e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b="0" i="1" smtClean="0">
                                    <a:latin typeface="Cambria Math"/>
                                  </a:rPr>
                                  <m:t>3</m:t>
                                </m:r>
                              </m:num>
                              <m:den>
                                <m:r>
                                  <a:rPr lang="en-US" sz="2400" i="1">
                                    <a:latin typeface="Cambria Math"/>
                                  </a:rPr>
                                  <m:t>14</m:t>
                                </m:r>
                              </m:den>
                            </m:f>
                          </m:e>
                        </m:d>
                      </m:e>
                    </m:func>
                    <m:r>
                      <a:rPr lang="en-US" sz="2400" b="0" i="1" smtClean="0">
                        <a:latin typeface="Cambria Math"/>
                      </a:rPr>
                      <m:t>−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/>
                          </a:rPr>
                          <m:t>5</m:t>
                        </m:r>
                      </m:num>
                      <m:den>
                        <m:r>
                          <a:rPr lang="en-US" sz="2400" b="0" i="1" smtClean="0">
                            <a:latin typeface="Cambria Math"/>
                          </a:rPr>
                          <m:t>14</m:t>
                        </m:r>
                      </m:den>
                    </m:f>
                    <m:func>
                      <m:func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/>
                              </a:rPr>
                              <m:t>log</m:t>
                            </m:r>
                          </m:e>
                          <m:sub>
                            <m:r>
                              <a:rPr lang="en-US" sz="2400" i="1"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fName>
                      <m:e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b="0" i="1" smtClean="0">
                                    <a:latin typeface="Cambria Math"/>
                                  </a:rPr>
                                  <m:t>5</m:t>
                                </m:r>
                              </m:num>
                              <m:den>
                                <m:r>
                                  <a:rPr lang="en-US" sz="2400" i="1">
                                    <a:latin typeface="Cambria Math"/>
                                  </a:rPr>
                                  <m:t>14</m:t>
                                </m:r>
                              </m:den>
                            </m:f>
                          </m:e>
                        </m:d>
                      </m:e>
                    </m:func>
                  </m:oMath>
                </a14:m>
                <a:endParaRPr lang="en-US" sz="2400" dirty="0" smtClean="0"/>
              </a:p>
              <a:p>
                <a:pPr marL="0" indent="0">
                  <a:buNone/>
                </a:pPr>
                <a:r>
                  <a:rPr lang="en-US" sz="2400" dirty="0" smtClean="0"/>
                  <a:t>             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/>
                      </a:rPr>
                      <m:t>=−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/>
                          </a:rPr>
                          <m:t>6</m:t>
                        </m:r>
                      </m:num>
                      <m:den>
                        <m:r>
                          <a:rPr lang="en-US" sz="2400" b="0" i="1" smtClean="0">
                            <a:latin typeface="Cambria Math"/>
                          </a:rPr>
                          <m:t>14</m:t>
                        </m:r>
                      </m:den>
                    </m:f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/>
                          </a:rPr>
                          <m:t>−1.222</m:t>
                        </m:r>
                      </m:e>
                    </m:d>
                    <m:r>
                      <a:rPr lang="en-US" sz="2400" b="0" i="1" smtClean="0">
                        <a:latin typeface="Cambria Math"/>
                      </a:rPr>
                      <m:t>−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latin typeface="Cambria Math"/>
                          </a:rPr>
                          <m:t>14</m:t>
                        </m:r>
                      </m:den>
                    </m:f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/>
                          </a:rPr>
                          <m:t>−2.222</m:t>
                        </m:r>
                      </m:e>
                    </m:d>
                    <m:r>
                      <a:rPr lang="en-US" sz="2400" b="0" i="1" smtClean="0">
                        <a:latin typeface="Cambria Math"/>
                      </a:rPr>
                      <m:t>−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/>
                          </a:rPr>
                          <m:t>5</m:t>
                        </m:r>
                      </m:num>
                      <m:den>
                        <m:r>
                          <a:rPr lang="en-US" sz="2400" b="0" i="1" smtClean="0">
                            <a:latin typeface="Cambria Math"/>
                          </a:rPr>
                          <m:t>14</m:t>
                        </m:r>
                      </m:den>
                    </m:f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/>
                          </a:rPr>
                          <m:t>−1.485</m:t>
                        </m:r>
                      </m:e>
                    </m:d>
                  </m:oMath>
                </a14:m>
                <a:endParaRPr lang="en-US" sz="2400" b="0" dirty="0" smtClean="0"/>
              </a:p>
              <a:p>
                <a:pPr marL="0" indent="0">
                  <a:buNone/>
                </a:pPr>
                <a:r>
                  <a:rPr lang="en-US" sz="2400" dirty="0" smtClean="0"/>
                  <a:t>             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/>
                      </a:rPr>
                      <m:t>=1.531</m:t>
                    </m:r>
                  </m:oMath>
                </a14:m>
                <a:r>
                  <a:rPr lang="en-US" sz="2400" dirty="0" smtClean="0"/>
                  <a:t> bits</a:t>
                </a:r>
                <a:endParaRPr lang="en-US" sz="2400" dirty="0"/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259" t="-1482" r="-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B5539369-E0E4-4FF0-8083-E73751AA27BA}" type="datetime1">
              <a:rPr lang="en-US" smtClean="0"/>
              <a:t>10/15/2019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9423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Information theoretic test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information gain provided by making a test at a node is the difference between</a:t>
            </a:r>
          </a:p>
          <a:p>
            <a:pPr lvl="1"/>
            <a:r>
              <a:rPr lang="en-US" dirty="0" smtClean="0"/>
              <a:t>The </a:t>
            </a:r>
            <a:r>
              <a:rPr lang="en-US" dirty="0"/>
              <a:t>amount of information needed to complete the classification before performing the test.</a:t>
            </a:r>
          </a:p>
          <a:p>
            <a:pPr lvl="1"/>
            <a:r>
              <a:rPr lang="en-US" dirty="0" smtClean="0"/>
              <a:t>The </a:t>
            </a:r>
            <a:r>
              <a:rPr lang="en-US" dirty="0"/>
              <a:t>amount of information needed to complete the classification after performing the test.</a:t>
            </a:r>
          </a:p>
          <a:p>
            <a:r>
              <a:rPr lang="en-US" dirty="0" smtClean="0"/>
              <a:t>The </a:t>
            </a:r>
            <a:r>
              <a:rPr lang="en-US" dirty="0"/>
              <a:t>latter is defined as the weighted average of the information in all its </a:t>
            </a:r>
            <a:r>
              <a:rPr lang="en-US" dirty="0" err="1"/>
              <a:t>subtrees</a:t>
            </a:r>
            <a:r>
              <a:rPr lang="en-US" dirty="0"/>
              <a:t>.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87498100-2A74-4256-BC3B-84CA7F26ADF8}" type="datetime1">
              <a:rPr lang="en-US" smtClean="0"/>
              <a:t>10/15/2019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9423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Information theoretic test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If we select attribute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/>
              <a:t>, with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dirty="0" smtClean="0"/>
              <a:t> </a:t>
            </a:r>
            <a:r>
              <a:rPr lang="en-US" dirty="0"/>
              <a:t>values, this will partition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dirty="0"/>
              <a:t> into subsets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{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,…,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}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dirty="0" smtClean="0"/>
              <a:t>The </a:t>
            </a:r>
            <a:r>
              <a:rPr lang="en-US" dirty="0"/>
              <a:t>average information required to complete the classification after selecting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 smtClean="0"/>
              <a:t> is</a:t>
            </a:r>
          </a:p>
          <a:p>
            <a:endParaRPr lang="en-US" sz="800" dirty="0" smtClean="0"/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24753B61-5979-40E6-AF5A-407E981FB841}" type="datetime1">
              <a:rPr lang="en-US" smtClean="0"/>
              <a:t>10/15/2019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32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3038924" y="2819400"/>
                <a:ext cx="3068532" cy="11308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latin typeface="Cambria Math"/>
                            </a:rPr>
                            <m:t>𝐼</m:t>
                          </m:r>
                        </m:e>
                      </m:acc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/>
                            </a:rPr>
                            <m:t>𝑃</m:t>
                          </m:r>
                        </m:e>
                      </m:d>
                      <m:r>
                        <a:rPr lang="en-US" sz="2400" i="1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i="1">
                              <a:latin typeface="Cambria Math"/>
                            </a:rPr>
                            <m:t>𝑛</m:t>
                          </m:r>
                          <m:r>
                            <a:rPr lang="en-US" sz="2400" i="1"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US" sz="2400" i="1">
                              <a:latin typeface="Cambria Math"/>
                            </a:rPr>
                            <m:t>𝑁</m:t>
                          </m:r>
                        </m:sup>
                        <m:e>
                          <m:f>
                            <m:f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/>
                                        </a:rPr>
                                        <m:t>𝑈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</m:d>
                            </m:num>
                            <m:den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latin typeface="Cambria Math"/>
                                    </a:rPr>
                                    <m:t>𝑈</m:t>
                                  </m:r>
                                </m:e>
                              </m:d>
                            </m:den>
                          </m:f>
                          <m:r>
                            <a:rPr lang="en-US" sz="2400" i="1">
                              <a:latin typeface="Cambria Math"/>
                            </a:rPr>
                            <m:t>𝐼</m:t>
                          </m:r>
                          <m:r>
                            <a:rPr lang="en-US" sz="2400" i="1">
                              <a:latin typeface="Cambria Math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sz="2400" i="1">
                              <a:latin typeface="Cambria Math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8924" y="2819400"/>
                <a:ext cx="3068532" cy="113082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69423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Information theoretic test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The information gain from attribute </a:t>
                </a:r>
                <a:r>
                  <a:rPr lang="en-US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dirty="0" smtClean="0"/>
                  <a:t> is computed as follows.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𝑔𝑎𝑖𝑛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𝑃</m:t>
                        </m:r>
                      </m:e>
                    </m:d>
                    <m:r>
                      <a:rPr lang="en-US" b="0" i="1" smtClean="0">
                        <a:latin typeface="Cambria Math"/>
                      </a:rPr>
                      <m:t>=</m:t>
                    </m:r>
                    <m:r>
                      <a:rPr lang="en-US" b="0" i="1" smtClean="0">
                        <a:latin typeface="Cambria Math"/>
                      </a:rPr>
                      <m:t>𝐼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𝑈</m:t>
                        </m:r>
                      </m:e>
                    </m:d>
                    <m:r>
                      <a:rPr lang="en-US" b="0" i="1" smtClean="0">
                        <a:latin typeface="Cambria Math"/>
                      </a:rPr>
                      <m:t>−</m:t>
                    </m:r>
                    <m:acc>
                      <m:accPr>
                        <m:chr m:val="̅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/>
                          </a:rPr>
                          <m:t>𝐼</m:t>
                        </m:r>
                      </m:e>
                    </m:acc>
                    <m:r>
                      <a:rPr lang="en-US" b="0" i="1" smtClean="0">
                        <a:latin typeface="Cambria Math"/>
                      </a:rPr>
                      <m:t>(</m:t>
                    </m:r>
                    <m:r>
                      <a:rPr lang="en-US" b="0" i="1" smtClean="0">
                        <a:latin typeface="Cambria Math"/>
                      </a:rPr>
                      <m:t>𝑃</m:t>
                    </m:r>
                    <m:r>
                      <a:rPr lang="en-US" b="0" i="1" smtClean="0">
                        <a:latin typeface="Cambria Math"/>
                      </a:rPr>
                      <m:t>)</m:t>
                    </m:r>
                  </m:oMath>
                </a14:m>
                <a:endParaRPr lang="en-US" dirty="0" smtClean="0"/>
              </a:p>
              <a:p>
                <a:r>
                  <a:rPr lang="en-US" dirty="0" smtClean="0"/>
                  <a:t>If </a:t>
                </a:r>
                <a:r>
                  <a:rPr lang="en-US" dirty="0"/>
                  <a:t>the attribute </a:t>
                </a:r>
                <a:r>
                  <a:rPr lang="en-US" b="1" dirty="0" smtClean="0"/>
                  <a:t>income</a:t>
                </a:r>
                <a:r>
                  <a:rPr lang="en-US" dirty="0" smtClean="0"/>
                  <a:t> is </a:t>
                </a:r>
                <a:r>
                  <a:rPr lang="en-US" dirty="0"/>
                  <a:t>chosen, the examples are partitioned as follows</a:t>
                </a:r>
                <a:r>
                  <a:rPr lang="en-US" dirty="0" smtClean="0"/>
                  <a:t>:</a:t>
                </a:r>
              </a:p>
              <a:p>
                <a:pPr lvl="1"/>
                <a:r>
                  <a:rPr lang="en-US" dirty="0" smtClean="0"/>
                  <a:t>{</a:t>
                </a:r>
                <a:r>
                  <a:rPr lang="en-US" dirty="0"/>
                  <a:t>1,4,7,11</a:t>
                </a:r>
                <a:r>
                  <a:rPr lang="en-US" dirty="0" smtClean="0"/>
                  <a:t>}</a:t>
                </a:r>
              </a:p>
              <a:p>
                <a:pPr lvl="1"/>
                <a:r>
                  <a:rPr lang="en-US" dirty="0" smtClean="0"/>
                  <a:t>{</a:t>
                </a:r>
                <a:r>
                  <a:rPr lang="en-US" dirty="0"/>
                  <a:t>2,3,12,14</a:t>
                </a:r>
                <a:r>
                  <a:rPr lang="en-US" dirty="0" smtClean="0"/>
                  <a:t>}</a:t>
                </a:r>
              </a:p>
              <a:p>
                <a:pPr lvl="1"/>
                <a:r>
                  <a:rPr lang="en-US" dirty="0" smtClean="0"/>
                  <a:t>{</a:t>
                </a:r>
                <a:r>
                  <a:rPr lang="en-US" dirty="0"/>
                  <a:t>5,6,8,9,10,13}</a:t>
                </a:r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259" t="-1482" r="-20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297B37E8-4FAA-41B2-83AC-464035F2FA76}" type="datetime1">
              <a:rPr lang="en-US" smtClean="0"/>
              <a:t>10/15/2019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279" y="2094515"/>
            <a:ext cx="5063144" cy="4294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圆角矩形 7"/>
          <p:cNvSpPr/>
          <p:nvPr/>
        </p:nvSpPr>
        <p:spPr>
          <a:xfrm>
            <a:off x="3545279" y="2590800"/>
            <a:ext cx="4989121" cy="228600"/>
          </a:xfrm>
          <a:prstGeom prst="round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圆角矩形 8"/>
          <p:cNvSpPr/>
          <p:nvPr/>
        </p:nvSpPr>
        <p:spPr>
          <a:xfrm>
            <a:off x="3545279" y="3429000"/>
            <a:ext cx="4989121" cy="228600"/>
          </a:xfrm>
          <a:prstGeom prst="round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圆角矩形 9"/>
          <p:cNvSpPr/>
          <p:nvPr/>
        </p:nvSpPr>
        <p:spPr>
          <a:xfrm>
            <a:off x="3545279" y="4241804"/>
            <a:ext cx="4989121" cy="228600"/>
          </a:xfrm>
          <a:prstGeom prst="round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圆角矩形 10"/>
          <p:cNvSpPr/>
          <p:nvPr/>
        </p:nvSpPr>
        <p:spPr>
          <a:xfrm>
            <a:off x="3545279" y="5299225"/>
            <a:ext cx="4989121" cy="228600"/>
          </a:xfrm>
          <a:prstGeom prst="round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圆角矩形 11"/>
          <p:cNvSpPr/>
          <p:nvPr/>
        </p:nvSpPr>
        <p:spPr>
          <a:xfrm>
            <a:off x="3545278" y="2863659"/>
            <a:ext cx="4989121" cy="228600"/>
          </a:xfrm>
          <a:prstGeom prst="roundRect">
            <a:avLst/>
          </a:prstGeom>
          <a:solidFill>
            <a:srgbClr val="0070C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圆角矩形 12"/>
          <p:cNvSpPr/>
          <p:nvPr/>
        </p:nvSpPr>
        <p:spPr>
          <a:xfrm>
            <a:off x="3545277" y="3142818"/>
            <a:ext cx="4989121" cy="228600"/>
          </a:xfrm>
          <a:prstGeom prst="roundRect">
            <a:avLst/>
          </a:prstGeom>
          <a:solidFill>
            <a:srgbClr val="0070C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圆角矩形 13"/>
          <p:cNvSpPr/>
          <p:nvPr/>
        </p:nvSpPr>
        <p:spPr>
          <a:xfrm>
            <a:off x="3545276" y="5572084"/>
            <a:ext cx="4989121" cy="228600"/>
          </a:xfrm>
          <a:prstGeom prst="roundRect">
            <a:avLst/>
          </a:prstGeom>
          <a:solidFill>
            <a:srgbClr val="0070C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圆角矩形 14"/>
          <p:cNvSpPr/>
          <p:nvPr/>
        </p:nvSpPr>
        <p:spPr>
          <a:xfrm>
            <a:off x="3559130" y="6107724"/>
            <a:ext cx="4989121" cy="228600"/>
          </a:xfrm>
          <a:prstGeom prst="roundRect">
            <a:avLst/>
          </a:prstGeom>
          <a:solidFill>
            <a:srgbClr val="0070C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圆角矩形 15"/>
          <p:cNvSpPr/>
          <p:nvPr/>
        </p:nvSpPr>
        <p:spPr>
          <a:xfrm>
            <a:off x="3545276" y="3692309"/>
            <a:ext cx="4989121" cy="228600"/>
          </a:xfrm>
          <a:prstGeom prst="roundRect">
            <a:avLst/>
          </a:prstGeom>
          <a:solidFill>
            <a:srgbClr val="33CC33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圆角矩形 16"/>
          <p:cNvSpPr/>
          <p:nvPr/>
        </p:nvSpPr>
        <p:spPr>
          <a:xfrm>
            <a:off x="3545275" y="3955618"/>
            <a:ext cx="4989121" cy="228600"/>
          </a:xfrm>
          <a:prstGeom prst="roundRect">
            <a:avLst/>
          </a:prstGeom>
          <a:solidFill>
            <a:srgbClr val="33CC33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圆角矩形 17"/>
          <p:cNvSpPr/>
          <p:nvPr/>
        </p:nvSpPr>
        <p:spPr>
          <a:xfrm>
            <a:off x="3559130" y="4510971"/>
            <a:ext cx="4989121" cy="228600"/>
          </a:xfrm>
          <a:prstGeom prst="roundRect">
            <a:avLst/>
          </a:prstGeom>
          <a:solidFill>
            <a:srgbClr val="33CC33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圆角矩形 18"/>
          <p:cNvSpPr/>
          <p:nvPr/>
        </p:nvSpPr>
        <p:spPr>
          <a:xfrm>
            <a:off x="3559130" y="4770752"/>
            <a:ext cx="4989121" cy="228600"/>
          </a:xfrm>
          <a:prstGeom prst="roundRect">
            <a:avLst/>
          </a:prstGeom>
          <a:solidFill>
            <a:srgbClr val="33CC33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圆角矩形 19"/>
          <p:cNvSpPr/>
          <p:nvPr/>
        </p:nvSpPr>
        <p:spPr>
          <a:xfrm>
            <a:off x="3545275" y="5037202"/>
            <a:ext cx="4989121" cy="228600"/>
          </a:xfrm>
          <a:prstGeom prst="roundRect">
            <a:avLst/>
          </a:prstGeom>
          <a:solidFill>
            <a:srgbClr val="33CC33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圆角矩形 20"/>
          <p:cNvSpPr/>
          <p:nvPr/>
        </p:nvSpPr>
        <p:spPr>
          <a:xfrm>
            <a:off x="3545274" y="5857848"/>
            <a:ext cx="4989121" cy="228600"/>
          </a:xfrm>
          <a:prstGeom prst="roundRect">
            <a:avLst/>
          </a:prstGeom>
          <a:solidFill>
            <a:srgbClr val="33CC33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423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Information theoretic test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/>
              </a:bodyPr>
              <a:lstStyle/>
              <a:p>
                <a:r>
                  <a:rPr lang="en-US" dirty="0" smtClean="0"/>
                  <a:t>The expected information needed to complete the classification is</a:t>
                </a:r>
              </a:p>
              <a:p>
                <a:endParaRPr lang="en-US" sz="800" dirty="0" smtClean="0"/>
              </a:p>
              <a:p>
                <a:pPr marL="0" lvl="0" indent="0">
                  <a:buNone/>
                </a:pPr>
                <a:r>
                  <a:rPr lang="en-US" sz="2400" dirty="0"/>
                  <a:t> </a:t>
                </a:r>
                <a:r>
                  <a:rPr lang="en-US" sz="2400" dirty="0" smtClean="0"/>
                  <a:t>   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400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dirty="0" smtClean="0">
                            <a:latin typeface="Cambria Math"/>
                          </a:rPr>
                          <m:t>𝐼</m:t>
                        </m:r>
                      </m:e>
                    </m:acc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/>
                          </a:rPr>
                          <m:t>𝑖𝑛𝑐𝑜𝑚𝑒</m:t>
                        </m:r>
                      </m:e>
                    </m:d>
                    <m:r>
                      <a:rPr lang="en-US" sz="24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/>
                          </a:rPr>
                          <m:t>4</m:t>
                        </m:r>
                      </m:num>
                      <m:den>
                        <m:r>
                          <a:rPr lang="en-US" sz="2400" i="1">
                            <a:latin typeface="Cambria Math"/>
                          </a:rPr>
                          <m:t>14</m:t>
                        </m:r>
                      </m:den>
                    </m:f>
                    <m:r>
                      <a:rPr lang="en-US" sz="2400" b="0" i="1" smtClean="0">
                        <a:latin typeface="Cambria Math"/>
                      </a:rPr>
                      <m:t>𝐼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/>
                              </a:rPr>
                              <m:t>𝑈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sz="2400" b="0" i="1" smtClean="0">
                        <a:latin typeface="Cambria Math"/>
                      </a:rPr>
                      <m:t>+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/>
                          </a:rPr>
                          <m:t>4</m:t>
                        </m:r>
                      </m:num>
                      <m:den>
                        <m:r>
                          <a:rPr lang="en-US" sz="2400" i="1">
                            <a:latin typeface="Cambria Math"/>
                          </a:rPr>
                          <m:t>14</m:t>
                        </m:r>
                      </m:den>
                    </m:f>
                    <m:r>
                      <a:rPr lang="en-US" sz="2400" i="1">
                        <a:latin typeface="Cambria Math"/>
                      </a:rPr>
                      <m:t>𝐼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/>
                              </a:rPr>
                              <m:t>𝑈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sz="2400" b="0" i="1" smtClean="0">
                        <a:latin typeface="Cambria Math"/>
                      </a:rPr>
                      <m:t>+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/>
                          </a:rPr>
                          <m:t>6</m:t>
                        </m:r>
                      </m:num>
                      <m:den>
                        <m:r>
                          <a:rPr lang="en-US" sz="2400" i="1">
                            <a:latin typeface="Cambria Math"/>
                          </a:rPr>
                          <m:t>14</m:t>
                        </m:r>
                      </m:den>
                    </m:f>
                    <m:r>
                      <a:rPr lang="en-US" sz="2400" b="0" i="1" smtClean="0">
                        <a:latin typeface="Cambria Math"/>
                      </a:rPr>
                      <m:t>𝐼</m:t>
                    </m:r>
                    <m:r>
                      <a:rPr lang="en-US" sz="2400" b="0" i="1" smtClean="0">
                        <a:latin typeface="Cambria Math"/>
                      </a:rPr>
                      <m:t>(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/>
                          </a:rPr>
                          <m:t>𝑈</m:t>
                        </m:r>
                      </m:e>
                      <m:sub>
                        <m:r>
                          <a:rPr lang="en-US" sz="2400" b="0" i="1" smtClean="0">
                            <a:latin typeface="Cambria Math"/>
                          </a:rPr>
                          <m:t>3</m:t>
                        </m:r>
                      </m:sub>
                    </m:sSub>
                    <m:r>
                      <a:rPr lang="en-US" sz="2400" b="0" i="1" smtClean="0">
                        <a:latin typeface="Cambria Math"/>
                      </a:rPr>
                      <m:t>)</m:t>
                    </m:r>
                  </m:oMath>
                </a14:m>
                <a:endParaRPr lang="en-US" sz="2400" dirty="0"/>
              </a:p>
              <a:p>
                <a:pPr marL="0" lvl="0" indent="0">
                  <a:buNone/>
                </a:pPr>
                <a:r>
                  <a:rPr lang="en-US" sz="2400" dirty="0"/>
                  <a:t>             </a:t>
                </a:r>
                <a:r>
                  <a:rPr lang="en-US" sz="2400" dirty="0" smtClean="0"/>
                  <a:t>            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/>
                          </a:rPr>
                          <m:t>4</m:t>
                        </m:r>
                      </m:num>
                      <m:den>
                        <m:r>
                          <a:rPr lang="en-US" sz="2400" i="1">
                            <a:latin typeface="Cambria Math"/>
                          </a:rPr>
                          <m:t>14</m:t>
                        </m:r>
                      </m:den>
                    </m:f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/>
                          </a:rPr>
                          <m:t>0.0</m:t>
                        </m:r>
                      </m:e>
                    </m:d>
                    <m:r>
                      <a:rPr lang="en-US" sz="2400" b="0" i="1" smtClean="0">
                        <a:latin typeface="Cambria Math"/>
                      </a:rPr>
                      <m:t>+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/>
                          </a:rPr>
                          <m:t>4</m:t>
                        </m:r>
                      </m:num>
                      <m:den>
                        <m:r>
                          <a:rPr lang="en-US" sz="2400" i="1">
                            <a:latin typeface="Cambria Math"/>
                          </a:rPr>
                          <m:t>14</m:t>
                        </m:r>
                      </m:den>
                    </m:f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/>
                          </a:rPr>
                          <m:t>1.0</m:t>
                        </m:r>
                      </m:e>
                    </m:d>
                    <m:r>
                      <a:rPr lang="en-US" sz="2400" b="0" i="1" smtClean="0">
                        <a:latin typeface="Cambria Math"/>
                      </a:rPr>
                      <m:t>+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/>
                          </a:rPr>
                          <m:t>6</m:t>
                        </m:r>
                      </m:num>
                      <m:den>
                        <m:r>
                          <a:rPr lang="en-US" sz="2400" i="1">
                            <a:latin typeface="Cambria Math"/>
                          </a:rPr>
                          <m:t>14</m:t>
                        </m:r>
                      </m:den>
                    </m:f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/>
                          </a:rPr>
                          <m:t>0.650</m:t>
                        </m:r>
                      </m:e>
                    </m:d>
                  </m:oMath>
                </a14:m>
                <a:endParaRPr lang="en-US" sz="2400" dirty="0"/>
              </a:p>
              <a:p>
                <a:pPr marL="0" lvl="0" indent="0">
                  <a:buNone/>
                </a:pPr>
                <a:r>
                  <a:rPr lang="en-US" sz="2400" dirty="0"/>
                  <a:t>         </a:t>
                </a:r>
                <a:r>
                  <a:rPr lang="en-US" sz="2400" dirty="0" smtClean="0"/>
                  <a:t>                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/>
                      </a:rPr>
                      <m:t>=</m:t>
                    </m:r>
                    <m:r>
                      <a:rPr lang="en-US" sz="2400" b="0" i="1" smtClean="0">
                        <a:latin typeface="Cambria Math"/>
                      </a:rPr>
                      <m:t>0.564</m:t>
                    </m:r>
                  </m:oMath>
                </a14:m>
                <a:r>
                  <a:rPr lang="en-US" sz="2400" dirty="0" smtClean="0"/>
                  <a:t> </a:t>
                </a:r>
                <a:r>
                  <a:rPr lang="en-US" sz="2400" dirty="0"/>
                  <a:t>bits</a:t>
                </a:r>
                <a:endParaRPr lang="en-US" dirty="0"/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88" t="-14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B8D32C1-8014-4764-A7A1-77FA0D2EAB58}" type="datetime1">
              <a:rPr lang="en-US" smtClean="0"/>
              <a:t>10/15/2019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9423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Information theoretic test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The information gain can be computed as follows:</a:t>
                </a:r>
              </a:p>
              <a:p>
                <a:endParaRPr lang="en-US" sz="800" dirty="0" smtClean="0"/>
              </a:p>
              <a:p>
                <a:pPr marL="0" indent="0">
                  <a:buNone/>
                </a:pPr>
                <a:r>
                  <a:rPr lang="en-US" sz="2400" b="0" dirty="0" smtClean="0"/>
                  <a:t>     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/>
                      </a:rPr>
                      <m:t>𝑔𝑎𝑖𝑛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/>
                          </a:rPr>
                          <m:t>𝑖𝑛𝑐𝑜𝑚𝑒</m:t>
                        </m:r>
                      </m:e>
                    </m:d>
                    <m:r>
                      <a:rPr lang="en-US" sz="2400" b="0" i="1" smtClean="0">
                        <a:latin typeface="Cambria Math"/>
                      </a:rPr>
                      <m:t>=</m:t>
                    </m:r>
                    <m:r>
                      <a:rPr lang="en-US" sz="2400" b="0" i="1" smtClean="0">
                        <a:latin typeface="Cambria Math"/>
                      </a:rPr>
                      <m:t>𝐼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/>
                          </a:rPr>
                          <m:t>𝑈</m:t>
                        </m:r>
                      </m:e>
                    </m:d>
                    <m:r>
                      <a:rPr lang="en-US" sz="2400" b="0" i="1" smtClean="0">
                        <a:latin typeface="Cambria Math"/>
                      </a:rPr>
                      <m:t>−</m:t>
                    </m:r>
                    <m:acc>
                      <m:accPr>
                        <m:chr m:val="̅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/>
                          </a:rPr>
                          <m:t>𝐼</m:t>
                        </m:r>
                      </m:e>
                    </m:acc>
                    <m:r>
                      <a:rPr lang="en-US" sz="2400" b="0" i="1" smtClean="0">
                        <a:latin typeface="Cambria Math"/>
                      </a:rPr>
                      <m:t>(</m:t>
                    </m:r>
                    <m:r>
                      <a:rPr lang="en-US" sz="2400" b="0" i="1" smtClean="0">
                        <a:latin typeface="Cambria Math"/>
                      </a:rPr>
                      <m:t>𝑖𝑛𝑐𝑜𝑚𝑒</m:t>
                    </m:r>
                    <m:r>
                      <a:rPr lang="en-US" sz="2400" b="0" i="1" smtClean="0">
                        <a:latin typeface="Cambria Math"/>
                      </a:rPr>
                      <m:t>)</m:t>
                    </m:r>
                  </m:oMath>
                </a14:m>
                <a:endParaRPr lang="en-US" sz="2400" dirty="0" smtClean="0"/>
              </a:p>
              <a:p>
                <a:pPr marL="0" indent="0">
                  <a:buNone/>
                </a:pPr>
                <a:r>
                  <a:rPr lang="en-US" sz="2400" dirty="0"/>
                  <a:t> </a:t>
                </a:r>
                <a:r>
                  <a:rPr lang="en-US" sz="2400" dirty="0" smtClean="0"/>
                  <a:t>                                 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/>
                      </a:rPr>
                      <m:t>=1.531−0.564</m:t>
                    </m:r>
                  </m:oMath>
                </a14:m>
                <a:endParaRPr lang="en-US" sz="2400" b="0" dirty="0" smtClean="0"/>
              </a:p>
              <a:p>
                <a:pPr marL="0" indent="0">
                  <a:buNone/>
                </a:pPr>
                <a:r>
                  <a:rPr lang="en-US" sz="2400" dirty="0" smtClean="0"/>
                  <a:t>                                  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/>
                      </a:rPr>
                      <m:t>=0.967</m:t>
                    </m:r>
                  </m:oMath>
                </a14:m>
                <a:r>
                  <a:rPr lang="en-US" sz="2400" dirty="0" smtClean="0"/>
                  <a:t> bits</a:t>
                </a:r>
                <a:endParaRPr lang="en-US" sz="2400" dirty="0"/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259" t="-12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B8737CD3-AFA8-4A26-BB93-D9DC51DAC09E}" type="datetime1">
              <a:rPr lang="en-US" smtClean="0"/>
              <a:t>10/15/2019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9423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Information theoretic test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Similarly, we can show that</a:t>
            </a:r>
          </a:p>
          <a:p>
            <a:pPr lvl="1"/>
            <a:r>
              <a:rPr lang="en-US" dirty="0" smtClean="0"/>
              <a:t>gain(credit </a:t>
            </a:r>
            <a:r>
              <a:rPr lang="en-US" dirty="0"/>
              <a:t>history)=0.266</a:t>
            </a:r>
          </a:p>
          <a:p>
            <a:pPr lvl="1"/>
            <a:r>
              <a:rPr lang="en-US" dirty="0" smtClean="0"/>
              <a:t>gain(debt</a:t>
            </a:r>
            <a:r>
              <a:rPr lang="en-US" dirty="0"/>
              <a:t>)=0.063</a:t>
            </a:r>
          </a:p>
          <a:p>
            <a:pPr lvl="1"/>
            <a:r>
              <a:rPr lang="en-US" dirty="0" smtClean="0"/>
              <a:t>gain(collateral</a:t>
            </a:r>
            <a:r>
              <a:rPr lang="en-US" dirty="0"/>
              <a:t>)=0.207</a:t>
            </a:r>
          </a:p>
          <a:p>
            <a:r>
              <a:rPr lang="en-US" dirty="0" smtClean="0"/>
              <a:t>The attribute </a:t>
            </a:r>
            <a:r>
              <a:rPr lang="en-US" b="1" dirty="0" smtClean="0"/>
              <a:t>income </a:t>
            </a:r>
            <a:r>
              <a:rPr lang="en-US" dirty="0" smtClean="0"/>
              <a:t>will be selected, since it provides the greatest information gain.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DC7F6E6C-2945-4B51-987E-E555845A96EB}" type="datetime1">
              <a:rPr lang="en-US" smtClean="0"/>
              <a:t>10/15/2019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9423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Continuous attributes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attribute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/>
              <a:t> has continuous numeric values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dirty="0"/>
              <a:t>, we can apply a binary test.</a:t>
            </a:r>
          </a:p>
          <a:p>
            <a:r>
              <a:rPr lang="en-US" dirty="0" smtClean="0"/>
              <a:t>The </a:t>
            </a:r>
            <a:r>
              <a:rPr lang="en-US" dirty="0"/>
              <a:t>outcome of the test depends on a threshold value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/>
              <a:t>.</a:t>
            </a:r>
          </a:p>
          <a:p>
            <a:r>
              <a:rPr lang="en-US" dirty="0" smtClean="0"/>
              <a:t>There </a:t>
            </a:r>
            <a:r>
              <a:rPr lang="en-US" dirty="0"/>
              <a:t>are two possible outcomes:</a:t>
            </a:r>
          </a:p>
          <a:p>
            <a:pPr lvl="1"/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≤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dirty="0"/>
          </a:p>
          <a:p>
            <a:r>
              <a:rPr lang="en-US" dirty="0" smtClean="0"/>
              <a:t>The </a:t>
            </a:r>
            <a:r>
              <a:rPr lang="en-US" dirty="0"/>
              <a:t>training set is then partitioned into 2 subsets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/>
              <a:t>and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DA920FF7-0599-4D22-BA46-79E1526FE101}" type="datetime1">
              <a:rPr lang="en-US" smtClean="0"/>
              <a:t>10/15/2019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338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Continuous attributes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apply sorting to values of attribute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/>
              <a:t> to result in the sequence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{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,…,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i="1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}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dirty="0" smtClean="0"/>
              <a:t>Any </a:t>
            </a:r>
            <a:r>
              <a:rPr lang="en-US" dirty="0"/>
              <a:t>threshold between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i="1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dirty="0" smtClean="0"/>
              <a:t> and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+1</a:t>
            </a:r>
            <a:r>
              <a:rPr lang="en-US" dirty="0" smtClean="0"/>
              <a:t>will </a:t>
            </a:r>
            <a:r>
              <a:rPr lang="en-US" dirty="0"/>
              <a:t>divide the set into two subsets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{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,…,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i="1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}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{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+1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}</a:t>
            </a:r>
          </a:p>
          <a:p>
            <a:r>
              <a:rPr lang="en-US" dirty="0" smtClean="0"/>
              <a:t>There </a:t>
            </a:r>
            <a:r>
              <a:rPr lang="en-US" dirty="0"/>
              <a:t>are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dirty="0"/>
              <a:t> possible splits.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8108E321-E6D9-4576-B1AF-0F6F97DEC8E9}" type="datetime1">
              <a:rPr lang="en-US" smtClean="0"/>
              <a:t>10/15/2019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2492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Continuous attributes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For </a:t>
                </a:r>
                <a:r>
                  <a:rPr lang="en-US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 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1,…, </a:t>
                </a:r>
                <a:r>
                  <a:rPr lang="en-US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-1</a:t>
                </a:r>
                <a:r>
                  <a:rPr lang="en-US" dirty="0" smtClean="0"/>
                  <a:t>, the corresponding threshold is chosen as 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i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 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(</a:t>
                </a:r>
                <a:r>
                  <a:rPr lang="en-US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</a:t>
                </a:r>
                <a:r>
                  <a:rPr lang="en-US" i="1" baseline="-25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</a:t>
                </a:r>
                <a:r>
                  <a:rPr lang="en-US" i="1" baseline="-25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en-US" baseline="-25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+1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)/2</a:t>
                </a:r>
                <a:r>
                  <a:rPr lang="en-US" dirty="0" smtClean="0"/>
                  <a:t>.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dirty="0" smtClean="0"/>
                  <a:t>We </a:t>
                </a:r>
                <a:r>
                  <a:rPr lang="en-US" dirty="0"/>
                  <a:t>can then evaluate the gain in information for each </a:t>
                </a:r>
                <a:r>
                  <a:rPr lang="en-US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i="1" baseline="-25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</a:p>
              <a:p>
                <a:pPr marL="457200" lvl="1" indent="0">
                  <a:spcBef>
                    <a:spcPts val="2400"/>
                  </a:spcBef>
                  <a:spcAft>
                    <a:spcPts val="12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  <a:cs typeface="Times New Roman" panose="02020603050405020304" pitchFamily="18" charset="0"/>
                        </a:rPr>
                        <m:t>𝑔𝑎𝑖𝑛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𝑃</m:t>
                          </m:r>
                          <m:r>
                            <a:rPr lang="en-US" sz="2400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/>
                                  <a:cs typeface="Times New Roman" panose="020206030504050203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/>
                                  <a:cs typeface="Times New Roman" panose="02020603050405020304" pitchFamily="18" charset="0"/>
                                </a:rPr>
                                <m:t>𝑟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latin typeface="Cambria Math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/>
                          <a:cs typeface="Times New Roman" panose="02020603050405020304" pitchFamily="18" charset="0"/>
                        </a:rPr>
                        <m:t>𝐼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𝑈</m:t>
                          </m:r>
                        </m:e>
                      </m:d>
                      <m:r>
                        <a:rPr lang="en-US" sz="2400" b="0" i="1" smtClean="0">
                          <a:latin typeface="Cambria Math"/>
                          <a:cs typeface="Times New Roman" panose="02020603050405020304" pitchFamily="18" charset="0"/>
                        </a:rPr>
                        <m:t>−</m:t>
                      </m:r>
                      <m:acc>
                        <m:accPr>
                          <m:chr m:val="̅"/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𝐼</m:t>
                          </m:r>
                        </m:e>
                      </m:acc>
                      <m:r>
                        <a:rPr lang="en-US" sz="2400" b="0" i="1" smtClean="0">
                          <a:latin typeface="Cambria Math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/>
                          <a:cs typeface="Times New Roman" panose="02020603050405020304" pitchFamily="18" charset="0"/>
                        </a:rPr>
                        <m:t>𝑃</m:t>
                      </m:r>
                      <m:r>
                        <a:rPr lang="en-US" sz="2400" b="0" i="1" smtClean="0">
                          <a:latin typeface="Cambria Math"/>
                          <a:cs typeface="Times New Roman" panose="020206030504050203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US" sz="2400" b="0" i="1" smtClean="0">
                          <a:latin typeface="Cambria Math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24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82550" lvl="1" indent="0">
                  <a:buNone/>
                </a:pPr>
                <a:r>
                  <a:rPr lang="en-US" sz="2400" dirty="0" smtClean="0"/>
                  <a:t>where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</m:acc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 smtClean="0"/>
                  <a:t> </a:t>
                </a:r>
                <a:r>
                  <a:rPr lang="en-US" sz="2400" dirty="0"/>
                  <a:t>is a function of </a:t>
                </a:r>
                <a:r>
                  <a:rPr lang="en-US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sz="2400" i="1" baseline="-25000" dirty="0">
                    <a:cs typeface="Times New Roman" panose="02020603050405020304" pitchFamily="18" charset="0"/>
                  </a:rPr>
                  <a:t>r</a:t>
                </a:r>
                <a:r>
                  <a:rPr lang="en-US" sz="2400" dirty="0" smtClean="0"/>
                  <a:t>.</a:t>
                </a:r>
              </a:p>
              <a:p>
                <a:r>
                  <a:rPr lang="en-US" dirty="0" smtClean="0"/>
                  <a:t>The </a:t>
                </a:r>
                <a:r>
                  <a:rPr lang="en-US" dirty="0"/>
                  <a:t>threshold 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i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en-US" dirty="0" smtClean="0"/>
                  <a:t> which </a:t>
                </a:r>
                <a:r>
                  <a:rPr lang="en-US" dirty="0"/>
                  <a:t>maximizes 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gain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</a:t>
                </a:r>
                <a:r>
                  <a:rPr lang="en-US" i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dirty="0" smtClean="0"/>
                  <a:t> </a:t>
                </a:r>
                <a:r>
                  <a:rPr lang="en-US" dirty="0"/>
                  <a:t>is then chosen.</a:t>
                </a:r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6" t="-1680" r="-1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2F44A0D0-E44E-4925-A67F-182EAC5F1610}" type="datetime1">
              <a:rPr lang="en-US" smtClean="0"/>
              <a:t>10/15/2019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3438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tree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</a:t>
            </a:r>
            <a:r>
              <a:rPr lang="en-US" dirty="0"/>
              <a:t>a decision tree, each leaf node is assigned a class label.</a:t>
            </a:r>
          </a:p>
          <a:p>
            <a:r>
              <a:rPr lang="en-US" dirty="0" smtClean="0"/>
              <a:t>The </a:t>
            </a:r>
            <a:r>
              <a:rPr lang="en-US" dirty="0"/>
              <a:t>non-terminal nodes, which include the root and other internal nodes, contain attribute test conditions to separate records that have different characteristics.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D60CB3C1-C1C0-4F96-851D-0E484762A7DB}" type="datetime1">
              <a:rPr lang="en-US" smtClean="0">
                <a:solidFill>
                  <a:schemeClr val="bg1"/>
                </a:solidFill>
              </a:rPr>
              <a:t>10/15/2019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bg1"/>
                </a:solidFill>
              </a:rPr>
              <a:t>Pattern recognition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58F9B1AD-42B7-4F5C-A724-E9E0C00BDCEC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4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6" name="Picture 2" descr="https://s3-ap-southeast-1.amazonaws.com/he-public-data/Fig%201-18e1a01b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11853" r="9167" b="22963"/>
          <a:stretch/>
        </p:blipFill>
        <p:spPr bwMode="auto">
          <a:xfrm>
            <a:off x="1054826" y="2514600"/>
            <a:ext cx="70866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2331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Impurity measures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The measures developed for selecting the best split are often based on the degree of impurity of the child nodes.</a:t>
                </a:r>
              </a:p>
              <a:p>
                <a:r>
                  <a:rPr lang="en-US" dirty="0" smtClean="0"/>
                  <a:t>Besides </a:t>
                </a:r>
                <a:r>
                  <a:rPr lang="en-US" dirty="0"/>
                  <a:t>entropy, other examples of impurity measures </a:t>
                </a:r>
                <a:r>
                  <a:rPr lang="en-US" dirty="0" smtClean="0"/>
                  <a:t>include</a:t>
                </a:r>
              </a:p>
              <a:p>
                <a:pPr lvl="1"/>
                <a:r>
                  <a:rPr lang="en-US" dirty="0" smtClean="0"/>
                  <a:t>Gini index (CART)</a:t>
                </a:r>
              </a:p>
              <a:p>
                <a:pPr marL="457200" lvl="1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/>
                        </a:rPr>
                        <m:t>𝐺</m:t>
                      </m:r>
                      <m:r>
                        <a:rPr lang="en-US" sz="2000" b="0" i="1" smtClean="0">
                          <a:latin typeface="Cambria Math"/>
                        </a:rPr>
                        <m:t>=1−</m:t>
                      </m:r>
                      <m:nary>
                        <m:naryPr>
                          <m:chr m:val="∑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000" b="0" i="1" smtClean="0">
                              <a:latin typeface="Cambria Math"/>
                            </a:rPr>
                            <m:t>𝑘</m:t>
                          </m:r>
                          <m:r>
                            <a:rPr lang="en-US" sz="2000" b="0" i="1" smtClean="0"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US" sz="2000" b="0" i="1" smtClean="0">
                              <a:latin typeface="Cambria Math"/>
                            </a:rPr>
                            <m:t>𝐾</m:t>
                          </m:r>
                        </m:sup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𝑝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latin typeface="Cambria Math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/>
                                        </a:rPr>
                                        <m:t>𝑘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0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2000" dirty="0" smtClean="0"/>
              </a:p>
              <a:p>
                <a:pPr lvl="1"/>
                <a:r>
                  <a:rPr lang="en-US" dirty="0" smtClean="0"/>
                  <a:t>Classification error</a:t>
                </a:r>
              </a:p>
              <a:p>
                <a:pPr marL="457200" lvl="1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𝐸</m:t>
                      </m:r>
                      <m:r>
                        <a:rPr lang="en-US" b="0" i="1" smtClean="0">
                          <a:latin typeface="Cambria Math"/>
                        </a:rPr>
                        <m:t>=1−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b="0" i="1" smtClean="0">
                                  <a:latin typeface="Cambria Math"/>
                                </a:rPr>
                                <m:t>𝑘</m:t>
                              </m:r>
                            </m:lim>
                          </m:limLow>
                        </m:fName>
                        <m:e>
                          <m:r>
                            <a:rPr lang="en-US" b="0" i="1" smtClean="0">
                              <a:latin typeface="Cambria Math"/>
                            </a:rPr>
                            <m:t>𝑝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𝑘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40" t="-15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7009C387-1BD9-45ED-856A-411C00D8703C}" type="datetime1">
              <a:rPr lang="en-US" smtClean="0"/>
              <a:t>10/15/2019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9337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Impurity measures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the following figure, we compare the values of the impurity measures for binary classification problems.</a:t>
            </a:r>
          </a:p>
          <a:p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 smtClean="0"/>
              <a:t> </a:t>
            </a:r>
            <a:r>
              <a:rPr lang="en-US" dirty="0"/>
              <a:t>refers to the fraction of records that belong to one of the two classes.</a:t>
            </a:r>
          </a:p>
          <a:p>
            <a:r>
              <a:rPr lang="en-US" dirty="0" smtClean="0"/>
              <a:t>All </a:t>
            </a:r>
            <a:r>
              <a:rPr lang="en-US" dirty="0"/>
              <a:t>three measures attain their maximum value when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=0.5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dirty="0" smtClean="0"/>
              <a:t>The </a:t>
            </a:r>
            <a:r>
              <a:rPr lang="en-US" dirty="0"/>
              <a:t>minimum values of the measures are attained when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 smtClean="0"/>
              <a:t> </a:t>
            </a:r>
            <a:r>
              <a:rPr lang="en-US" dirty="0"/>
              <a:t>equals 0 or 1.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303617D1-425E-47B7-9345-92C863F41BB1}" type="datetime1">
              <a:rPr lang="en-US" smtClean="0"/>
              <a:t>10/15/2019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433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Impurity measures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71"/>
          <a:stretch/>
        </p:blipFill>
        <p:spPr bwMode="auto">
          <a:xfrm>
            <a:off x="1228725" y="1676400"/>
            <a:ext cx="6772275" cy="4430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日期占位符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3BD9C73-1CE6-4C91-89FB-446596F52F55}" type="datetime1">
              <a:rPr lang="en-US" smtClean="0"/>
              <a:t>10/15/2019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460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Gain ratio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Impurity measures such as entropy and </a:t>
            </a:r>
            <a:r>
              <a:rPr lang="en-US" dirty="0" err="1" smtClean="0"/>
              <a:t>Gini</a:t>
            </a:r>
            <a:r>
              <a:rPr lang="en-US" dirty="0" smtClean="0"/>
              <a:t> index </a:t>
            </a:r>
            <a:r>
              <a:rPr lang="en-US" dirty="0"/>
              <a:t>tend to favor attributes that have a large number of possible values.</a:t>
            </a:r>
          </a:p>
          <a:p>
            <a:r>
              <a:rPr lang="en-US" dirty="0" smtClean="0"/>
              <a:t>In </a:t>
            </a:r>
            <a:r>
              <a:rPr lang="en-US" dirty="0"/>
              <a:t>many cases, a test condition that results in a large number of outcomes may not be desirable.</a:t>
            </a:r>
          </a:p>
          <a:p>
            <a:r>
              <a:rPr lang="en-US" dirty="0" smtClean="0"/>
              <a:t>This </a:t>
            </a:r>
            <a:r>
              <a:rPr lang="en-US" dirty="0"/>
              <a:t>is because the number of records associated with each partition is too small to enable us to make any reliable predictions.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16E8CF88-3A97-45B9-B5D9-863BB50170BC}" type="datetime1">
              <a:rPr lang="en-US" smtClean="0"/>
              <a:t>10/15/2019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6423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Gain ratio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To solve this problem, we can modify the splitting criterion to take into account the number of possible attribute values.</a:t>
                </a:r>
              </a:p>
              <a:p>
                <a:r>
                  <a:rPr lang="en-US" dirty="0" smtClean="0"/>
                  <a:t>In </a:t>
                </a:r>
                <a:r>
                  <a:rPr lang="en-US" dirty="0"/>
                  <a:t>the case of information gain, we can use the gain ratio which is defined as </a:t>
                </a:r>
                <a:r>
                  <a:rPr lang="en-US" dirty="0" smtClean="0"/>
                  <a:t>follows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</a:rPr>
                        <m:t>𝐺𝑎𝑖𝑛</m:t>
                      </m:r>
                      <m:r>
                        <a:rPr lang="en-US" sz="2400" b="0" i="1" smtClean="0">
                          <a:latin typeface="Cambria Math"/>
                        </a:rPr>
                        <m:t> </m:t>
                      </m:r>
                      <m:r>
                        <a:rPr lang="en-US" sz="2400" b="0" i="1" smtClean="0">
                          <a:latin typeface="Cambria Math"/>
                        </a:rPr>
                        <m:t>𝑅𝑎𝑡𝑖𝑜</m:t>
                      </m:r>
                      <m:r>
                        <a:rPr lang="en-US" sz="24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/>
                            </a:rPr>
                            <m:t>𝐺𝑎𝑖𝑛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/>
                                </a:rPr>
                                <m:t>𝑃</m:t>
                              </m:r>
                            </m:e>
                          </m:d>
                        </m:num>
                        <m:den>
                          <m:r>
                            <a:rPr lang="en-US" sz="2400" b="0" i="1" smtClean="0">
                              <a:latin typeface="Cambria Math"/>
                            </a:rPr>
                            <m:t>𝑆𝑝𝑙𝑖𝑡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 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𝐼𝑛𝑓𝑜</m:t>
                          </m:r>
                        </m:den>
                      </m:f>
                    </m:oMath>
                  </m:oMathPara>
                </a14:m>
                <a:endParaRPr lang="en-US" sz="2400" dirty="0" smtClean="0"/>
              </a:p>
              <a:p>
                <a:pPr marL="0" indent="0">
                  <a:buNone/>
                </a:pPr>
                <a:r>
                  <a:rPr lang="en-US" dirty="0"/>
                  <a:t> </a:t>
                </a:r>
                <a:r>
                  <a:rPr lang="en-US" dirty="0" smtClean="0"/>
                  <a:t>   where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</a:rPr>
                        <m:t>𝑆𝑝𝑙𝑖𝑡</m:t>
                      </m:r>
                      <m:r>
                        <a:rPr lang="en-US" sz="2400" b="0" i="1" smtClean="0">
                          <a:latin typeface="Cambria Math"/>
                        </a:rPr>
                        <m:t> </m:t>
                      </m:r>
                      <m:r>
                        <a:rPr lang="en-US" sz="2400" b="0" i="1" smtClean="0">
                          <a:latin typeface="Cambria Math"/>
                        </a:rPr>
                        <m:t>𝐼𝑛𝑓𝑜</m:t>
                      </m:r>
                      <m:r>
                        <a:rPr lang="en-US" sz="2400" b="0" i="1" smtClean="0">
                          <a:latin typeface="Cambria Math"/>
                        </a:rPr>
                        <m:t>=−</m:t>
                      </m:r>
                      <m:nary>
                        <m:naryPr>
                          <m:chr m:val="∑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b="0" i="1" smtClean="0">
                              <a:latin typeface="Cambria Math"/>
                            </a:rPr>
                            <m:t>𝑛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/>
                            </a:rPr>
                            <m:t>𝑁</m:t>
                          </m:r>
                        </m:sup>
                        <m:e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latin typeface="Cambria Math"/>
                                        </a:rPr>
                                        <m:t>𝑈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</m:d>
                            </m:num>
                            <m:den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𝑈</m:t>
                                  </m:r>
                                </m:e>
                              </m:d>
                            </m:den>
                          </m:f>
                          <m:func>
                            <m:func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latin typeface="Cambria Math"/>
                                    </a:rPr>
                                    <m:t>log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</m:fName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i="1">
                                              <a:latin typeface="Cambria Math"/>
                                            </a:rPr>
                                            <m:t>𝑈</m:t>
                                          </m:r>
                                        </m:e>
                                        <m:sub>
                                          <m:r>
                                            <a:rPr lang="en-US" sz="2400" i="1">
                                              <a:latin typeface="Cambria Math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e>
                                  </m:d>
                                </m:num>
                                <m:den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i="1">
                                          <a:latin typeface="Cambria Math"/>
                                        </a:rPr>
                                        <m:t>𝑈</m:t>
                                      </m:r>
                                    </m:e>
                                  </m:d>
                                </m:den>
                              </m:f>
                            </m:e>
                          </m:func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259" t="-1213" r="-1259" b="-12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285CB469-EA76-4E63-8A8A-6E528D1089E1}" type="datetime1">
              <a:rPr lang="en-US" smtClean="0"/>
              <a:t>10/15/2019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7097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Pruning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Decision trees that are too large are susceptible to a phenomenon known as </a:t>
            </a:r>
            <a:r>
              <a:rPr lang="en-US" dirty="0" err="1"/>
              <a:t>overfitting</a:t>
            </a:r>
            <a:r>
              <a:rPr lang="en-US" dirty="0"/>
              <a:t>.</a:t>
            </a:r>
          </a:p>
          <a:p>
            <a:r>
              <a:rPr lang="en-US" dirty="0" smtClean="0"/>
              <a:t>A </a:t>
            </a:r>
            <a:r>
              <a:rPr lang="en-US" dirty="0"/>
              <a:t>tree pruning step can be performed to reduce the size of the decision tree.</a:t>
            </a:r>
          </a:p>
          <a:p>
            <a:r>
              <a:rPr lang="en-US" dirty="0" smtClean="0"/>
              <a:t>Pruning </a:t>
            </a:r>
            <a:r>
              <a:rPr lang="en-US" dirty="0"/>
              <a:t>helps by trimming the tree branches in a way that improves the generalization error</a:t>
            </a:r>
            <a:r>
              <a:rPr lang="en-US" dirty="0" smtClean="0"/>
              <a:t>.</a:t>
            </a:r>
          </a:p>
          <a:p>
            <a:r>
              <a:rPr lang="en-US" dirty="0" smtClean="0"/>
              <a:t>Create a validation set to evaluation the performance of current decision tree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3C31F20-F0B6-42AC-B2B2-F9918006D125}" type="datetime1">
              <a:rPr lang="en-US" smtClean="0"/>
              <a:t>10/15/2019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6872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Pruning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Training set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E96B5DA0-DFA3-48DC-BC1D-8A42C91B4CF5}" type="datetime1">
              <a:rPr lang="en-US" smtClean="0"/>
              <a:t>10/15/2019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46</a:t>
            </a:fld>
            <a:endParaRPr lang="en-US" dirty="0"/>
          </a:p>
        </p:txBody>
      </p:sp>
      <p:graphicFrame>
        <p:nvGraphicFramePr>
          <p:cNvPr id="7" name="内容占位符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38637069"/>
              </p:ext>
            </p:extLst>
          </p:nvPr>
        </p:nvGraphicFramePr>
        <p:xfrm>
          <a:off x="28074" y="1828800"/>
          <a:ext cx="9144000" cy="407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3000">
                  <a:extLst>
                    <a:ext uri="{9D8B030D-6E8A-4147-A177-3AD203B41FA5}">
                      <a16:colId xmlns:a16="http://schemas.microsoft.com/office/drawing/2014/main" val="857049822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299056237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1447130565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1690768652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671348761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191283304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4010855759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40365294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/>
                        <a:t>编号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/>
                        <a:t>色泽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/>
                        <a:t>根蒂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/>
                        <a:t>敲声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/>
                        <a:t>纹理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/>
                        <a:t>脐部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/>
                        <a:t>触感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/>
                        <a:t>好瓜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671502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1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青绿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蜷缩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浊响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清晰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凹陷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硬滑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是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928264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乌黑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蜷缩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沉闷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清晰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凹陷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硬滑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是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690742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3</a:t>
                      </a:r>
                      <a:endParaRPr lang="zh-CN" altLang="en-US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乌黑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蜷缩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浊响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清晰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凹陷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硬滑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是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988073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6</a:t>
                      </a:r>
                      <a:endParaRPr lang="zh-CN" altLang="en-US" sz="18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青绿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稍蜷</a:t>
                      </a:r>
                      <a:endParaRPr lang="zh-CN" altLang="en-US" sz="18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浊响</a:t>
                      </a:r>
                      <a:endParaRPr lang="zh-CN" altLang="en-US" sz="18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清晰</a:t>
                      </a:r>
                      <a:endParaRPr lang="zh-CN" altLang="en-US" sz="18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稍凹</a:t>
                      </a:r>
                      <a:endParaRPr lang="zh-CN" altLang="en-US" sz="18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软粘</a:t>
                      </a:r>
                      <a:endParaRPr lang="zh-CN" altLang="en-US" sz="18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是</a:t>
                      </a:r>
                      <a:endParaRPr lang="zh-CN" altLang="en-US" sz="18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647395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7</a:t>
                      </a:r>
                      <a:endParaRPr lang="zh-CN" altLang="en-US" sz="18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乌黑</a:t>
                      </a:r>
                      <a:endParaRPr lang="zh-CN" altLang="en-US" sz="18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稍蜷</a:t>
                      </a:r>
                      <a:endParaRPr lang="zh-CN" altLang="en-US" sz="18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浊响</a:t>
                      </a:r>
                      <a:endParaRPr lang="zh-CN" altLang="en-US" sz="18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稍糊</a:t>
                      </a:r>
                      <a:endParaRPr lang="zh-CN" altLang="en-US" sz="18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稍凹</a:t>
                      </a:r>
                      <a:endParaRPr lang="zh-CN" altLang="en-US" sz="18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软粘</a:t>
                      </a:r>
                      <a:endParaRPr lang="zh-CN" altLang="en-US" sz="18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是</a:t>
                      </a:r>
                      <a:endParaRPr lang="zh-CN" altLang="en-US" sz="18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621271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10</a:t>
                      </a:r>
                      <a:endParaRPr lang="zh-CN" altLang="en-US" sz="18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青绿</a:t>
                      </a:r>
                      <a:endParaRPr lang="zh-CN" altLang="en-US" sz="18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硬挺</a:t>
                      </a:r>
                      <a:endParaRPr lang="zh-CN" altLang="en-US" sz="18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清脆</a:t>
                      </a:r>
                      <a:endParaRPr lang="zh-CN" altLang="en-US" sz="18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清晰</a:t>
                      </a:r>
                      <a:endParaRPr lang="zh-CN" altLang="en-US" sz="18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平坦</a:t>
                      </a:r>
                      <a:endParaRPr lang="zh-CN" altLang="en-US" sz="18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软粘</a:t>
                      </a:r>
                      <a:endParaRPr lang="zh-CN" altLang="en-US" sz="18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否</a:t>
                      </a:r>
                      <a:endParaRPr lang="zh-CN" altLang="en-US" sz="18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454276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14</a:t>
                      </a:r>
                      <a:endParaRPr lang="zh-CN" altLang="en-US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浅白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稍蜷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沉闷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稍糊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凹陷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硬滑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否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11880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15</a:t>
                      </a:r>
                      <a:endParaRPr lang="zh-CN" altLang="en-US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乌黑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稍蜷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浊响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清晰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稍凹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软粘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否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918968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16</a:t>
                      </a:r>
                      <a:endParaRPr lang="zh-CN" altLang="en-US" sz="18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浅白</a:t>
                      </a:r>
                      <a:endParaRPr lang="zh-CN" altLang="en-US" sz="18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蜷缩</a:t>
                      </a:r>
                      <a:endParaRPr lang="zh-CN" altLang="en-US" sz="18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浊响</a:t>
                      </a:r>
                      <a:endParaRPr lang="zh-CN" altLang="en-US" sz="18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模糊</a:t>
                      </a:r>
                      <a:endParaRPr lang="zh-CN" altLang="en-US" sz="18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平坦</a:t>
                      </a:r>
                      <a:endParaRPr lang="zh-CN" altLang="en-US" sz="18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硬滑</a:t>
                      </a:r>
                      <a:endParaRPr lang="zh-CN" altLang="en-US" sz="18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否</a:t>
                      </a:r>
                      <a:endParaRPr lang="zh-CN" altLang="en-US" sz="18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952553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17</a:t>
                      </a:r>
                      <a:endParaRPr lang="zh-CN" altLang="en-US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青绿</a:t>
                      </a:r>
                      <a:endParaRPr lang="zh-CN" altLang="en-US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蜷缩</a:t>
                      </a:r>
                      <a:endParaRPr lang="zh-CN" altLang="en-US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沉闷</a:t>
                      </a:r>
                      <a:endParaRPr lang="zh-CN" altLang="en-US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稍糊</a:t>
                      </a:r>
                      <a:endParaRPr lang="zh-CN" altLang="en-US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稍凹</a:t>
                      </a:r>
                      <a:endParaRPr lang="zh-CN" altLang="en-US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硬滑</a:t>
                      </a:r>
                      <a:endParaRPr lang="zh-CN" altLang="en-US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否</a:t>
                      </a:r>
                      <a:endParaRPr lang="zh-CN" altLang="en-US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664127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4512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Pruning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Test set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E96B5DA0-DFA3-48DC-BC1D-8A42C91B4CF5}" type="datetime1">
              <a:rPr lang="en-US" smtClean="0"/>
              <a:t>10/15/2019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47</a:t>
            </a:fld>
            <a:endParaRPr lang="en-US" dirty="0"/>
          </a:p>
        </p:txBody>
      </p:sp>
      <p:graphicFrame>
        <p:nvGraphicFramePr>
          <p:cNvPr id="7" name="内容占位符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95892538"/>
              </p:ext>
            </p:extLst>
          </p:nvPr>
        </p:nvGraphicFramePr>
        <p:xfrm>
          <a:off x="28074" y="1828800"/>
          <a:ext cx="9144000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3000">
                  <a:extLst>
                    <a:ext uri="{9D8B030D-6E8A-4147-A177-3AD203B41FA5}">
                      <a16:colId xmlns:a16="http://schemas.microsoft.com/office/drawing/2014/main" val="857049822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299056237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1447130565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1690768652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671348761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191283304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4010855759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40365294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/>
                        <a:t>编号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/>
                        <a:t>色泽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/>
                        <a:t>根蒂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/>
                        <a:t>敲声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/>
                        <a:t>纹理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/>
                        <a:t>脐部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/>
                        <a:t>触感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/>
                        <a:t>好瓜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671502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4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青绿</a:t>
                      </a:r>
                      <a:endParaRPr lang="zh-CN" altLang="en-US" sz="18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蜷缩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沉闷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清晰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凹陷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硬滑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是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928264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浅白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蜷缩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浊响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清晰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凹陷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硬滑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是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690742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8</a:t>
                      </a:r>
                      <a:endParaRPr lang="zh-CN" altLang="en-US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乌黑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稍蜷</a:t>
                      </a:r>
                      <a:endParaRPr lang="zh-CN" altLang="en-US" sz="18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浊响</a:t>
                      </a:r>
                      <a:endParaRPr lang="zh-CN" altLang="en-US" sz="18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清晰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稍凹</a:t>
                      </a:r>
                      <a:endParaRPr lang="zh-CN" altLang="en-US" sz="18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硬滑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是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988073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9</a:t>
                      </a:r>
                      <a:endParaRPr lang="zh-CN" altLang="en-US" sz="18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乌黑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稍蜷</a:t>
                      </a:r>
                      <a:endParaRPr lang="zh-CN" altLang="en-US" sz="18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沉闷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稍糊</a:t>
                      </a:r>
                      <a:endParaRPr lang="zh-CN" altLang="en-US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b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稍凹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硬滑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否</a:t>
                      </a:r>
                      <a:endParaRPr lang="zh-CN" altLang="en-US" sz="18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647395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11</a:t>
                      </a:r>
                      <a:endParaRPr lang="zh-CN" altLang="en-US" sz="18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浅白</a:t>
                      </a:r>
                      <a:endParaRPr lang="zh-CN" altLang="en-US" sz="18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硬挺</a:t>
                      </a:r>
                      <a:endParaRPr lang="zh-CN" altLang="en-US" sz="18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清脆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b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模糊</a:t>
                      </a:r>
                      <a:endParaRPr lang="zh-CN" altLang="en-US" sz="1800" b="0" kern="120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平坦</a:t>
                      </a:r>
                      <a:endParaRPr lang="zh-CN" altLang="en-US" sz="18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硬滑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否</a:t>
                      </a:r>
                      <a:endParaRPr lang="zh-CN" altLang="en-US" sz="18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621271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12</a:t>
                      </a:r>
                      <a:endParaRPr lang="zh-CN" altLang="en-US" sz="18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浅白</a:t>
                      </a:r>
                      <a:endParaRPr lang="zh-CN" altLang="en-US" sz="18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蜷缩</a:t>
                      </a:r>
                      <a:endParaRPr lang="zh-CN" altLang="en-US" sz="18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浊响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模糊</a:t>
                      </a:r>
                      <a:endParaRPr lang="zh-CN" altLang="en-US" sz="18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平坦</a:t>
                      </a:r>
                      <a:endParaRPr lang="zh-CN" altLang="en-US" sz="18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软粘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nsolas" panose="020B0609020204030204" pitchFamily="49" charset="0"/>
                          <a:ea typeface="+mn-ea"/>
                          <a:cs typeface="+mn-cs"/>
                        </a:rPr>
                        <a:t>否</a:t>
                      </a:r>
                      <a:endParaRPr lang="zh-CN" altLang="en-US" sz="18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454276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13</a:t>
                      </a:r>
                      <a:endParaRPr lang="zh-CN" altLang="en-US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青绿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稍蜷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浊响</a:t>
                      </a:r>
                      <a:endParaRPr lang="zh-CN" altLang="en-US" sz="18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稍糊</a:t>
                      </a:r>
                      <a:endParaRPr lang="zh-CN" altLang="en-US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凹陷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硬滑</a:t>
                      </a:r>
                      <a:endParaRPr lang="zh-CN" altLang="en-US" sz="18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nsolas" panose="020B0609020204030204" pitchFamily="49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否</a:t>
                      </a:r>
                      <a:endParaRPr lang="zh-CN" altLang="en-US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11880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7132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内容占位符 8"/>
          <p:cNvPicPr>
            <a:picLocks noChangeAspect="1"/>
          </p:cNvPicPr>
          <p:nvPr/>
        </p:nvPicPr>
        <p:blipFill rotWithShape="1"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66" t="11901" r="5770" b="17160"/>
          <a:stretch/>
        </p:blipFill>
        <p:spPr>
          <a:xfrm>
            <a:off x="551734" y="990600"/>
            <a:ext cx="8275637" cy="489419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 smtClean="0"/>
              <a:t>Prepruning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E96B5DA0-DFA3-48DC-BC1D-8A42C91B4CF5}" type="datetime1">
              <a:rPr lang="en-US" smtClean="0"/>
              <a:t>10/15/2019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10" name="内容占位符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Before pruning</a:t>
            </a:r>
            <a:endParaRPr lang="zh-CN" altLang="en-US" dirty="0"/>
          </a:p>
        </p:txBody>
      </p:sp>
      <p:sp>
        <p:nvSpPr>
          <p:cNvPr id="12" name="文本框 11"/>
          <p:cNvSpPr txBox="1"/>
          <p:nvPr/>
        </p:nvSpPr>
        <p:spPr>
          <a:xfrm>
            <a:off x="897539" y="3581400"/>
            <a:ext cx="819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rgbClr val="00B050"/>
                </a:solidFill>
              </a:rPr>
              <a:t>{1}</a:t>
            </a:r>
            <a:endParaRPr lang="zh-CN" altLang="en-US" dirty="0">
              <a:solidFill>
                <a:srgbClr val="00B050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057400" y="3581400"/>
            <a:ext cx="819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rgbClr val="00B050"/>
                </a:solidFill>
              </a:rPr>
              <a:t>{2,3}</a:t>
            </a:r>
            <a:endParaRPr lang="zh-CN" altLang="en-US" dirty="0">
              <a:solidFill>
                <a:srgbClr val="00B050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891945" y="3617904"/>
            <a:ext cx="819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rgbClr val="00B050"/>
                </a:solidFill>
              </a:rPr>
              <a:t>{14}</a:t>
            </a:r>
            <a:endParaRPr lang="zh-CN" altLang="en-US" dirty="0">
              <a:solidFill>
                <a:srgbClr val="00B050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908430" y="2590800"/>
            <a:ext cx="1144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rgbClr val="00B050"/>
                </a:solidFill>
              </a:rPr>
              <a:t>{10,16}</a:t>
            </a:r>
            <a:endParaRPr lang="zh-CN" altLang="en-US" dirty="0">
              <a:solidFill>
                <a:srgbClr val="00B050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943600" y="3581400"/>
            <a:ext cx="819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rgbClr val="00B050"/>
                </a:solidFill>
              </a:rPr>
              <a:t>{17}</a:t>
            </a:r>
            <a:endParaRPr lang="zh-CN" altLang="en-US" dirty="0">
              <a:solidFill>
                <a:srgbClr val="00B050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2913934" y="4495800"/>
            <a:ext cx="819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rgbClr val="00B050"/>
                </a:solidFill>
              </a:rPr>
              <a:t>{6}</a:t>
            </a:r>
            <a:endParaRPr lang="zh-CN" altLang="en-US" dirty="0">
              <a:solidFill>
                <a:srgbClr val="00B050"/>
              </a:solidFill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104667" y="5610962"/>
            <a:ext cx="819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rgbClr val="00B050"/>
                </a:solidFill>
              </a:rPr>
              <a:t>{7}</a:t>
            </a:r>
            <a:endParaRPr lang="zh-CN" altLang="en-US" dirty="0">
              <a:solidFill>
                <a:srgbClr val="00B050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4419600" y="5671119"/>
            <a:ext cx="819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rgbClr val="00B050"/>
                </a:solidFill>
              </a:rPr>
              <a:t>{15}</a:t>
            </a:r>
            <a:endParaRPr lang="zh-CN" altLang="en-US" dirty="0">
              <a:solidFill>
                <a:srgbClr val="00B050"/>
              </a:solidFill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897539" y="3962400"/>
            <a:ext cx="819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rgbClr val="0070C0"/>
                </a:solidFill>
              </a:rPr>
              <a:t>{4,</a:t>
            </a:r>
            <a:r>
              <a:rPr lang="en-US" altLang="zh-CN" sz="2400" dirty="0" smtClean="0">
                <a:solidFill>
                  <a:srgbClr val="FF0000"/>
                </a:solidFill>
              </a:rPr>
              <a:t>13</a:t>
            </a:r>
            <a:r>
              <a:rPr lang="en-US" altLang="zh-CN" sz="2400" dirty="0" smtClean="0">
                <a:solidFill>
                  <a:srgbClr val="0070C0"/>
                </a:solidFill>
              </a:rPr>
              <a:t>}</a:t>
            </a:r>
            <a:endParaRPr lang="zh-CN" altLang="en-US" dirty="0">
              <a:solidFill>
                <a:srgbClr val="0070C0"/>
              </a:solidFill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2935912" y="3942653"/>
            <a:ext cx="819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rgbClr val="0070C0"/>
                </a:solidFill>
              </a:rPr>
              <a:t>{</a:t>
            </a:r>
            <a:r>
              <a:rPr lang="en-US" altLang="zh-CN" sz="2400" dirty="0" smtClean="0">
                <a:solidFill>
                  <a:srgbClr val="FF0000"/>
                </a:solidFill>
              </a:rPr>
              <a:t>5</a:t>
            </a:r>
            <a:r>
              <a:rPr lang="en-US" altLang="zh-CN" sz="2400" dirty="0" smtClean="0">
                <a:solidFill>
                  <a:srgbClr val="0070C0"/>
                </a:solidFill>
              </a:rPr>
              <a:t>}</a:t>
            </a:r>
            <a:endParaRPr lang="zh-CN" altLang="en-US" dirty="0">
              <a:solidFill>
                <a:srgbClr val="0070C0"/>
              </a:solidFill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4558202" y="5985113"/>
            <a:ext cx="819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rgbClr val="0070C0"/>
                </a:solidFill>
              </a:rPr>
              <a:t>{</a:t>
            </a:r>
            <a:r>
              <a:rPr lang="en-US" altLang="zh-CN" sz="2400" dirty="0" smtClean="0">
                <a:solidFill>
                  <a:srgbClr val="FF0000"/>
                </a:solidFill>
              </a:rPr>
              <a:t>8</a:t>
            </a:r>
            <a:r>
              <a:rPr lang="en-US" altLang="zh-CN" sz="2400" dirty="0" smtClean="0">
                <a:solidFill>
                  <a:srgbClr val="0070C0"/>
                </a:solidFill>
              </a:rPr>
              <a:t>}</a:t>
            </a:r>
            <a:endParaRPr lang="zh-CN" altLang="en-US" dirty="0">
              <a:solidFill>
                <a:srgbClr val="0070C0"/>
              </a:solidFill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3104667" y="5973173"/>
            <a:ext cx="819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rgbClr val="0070C0"/>
                </a:solidFill>
              </a:rPr>
              <a:t>{</a:t>
            </a:r>
            <a:r>
              <a:rPr lang="en-US" altLang="zh-CN" sz="2400" dirty="0" smtClean="0">
                <a:solidFill>
                  <a:srgbClr val="FF0000"/>
                </a:solidFill>
              </a:rPr>
              <a:t>9</a:t>
            </a:r>
            <a:r>
              <a:rPr lang="en-US" altLang="zh-CN" sz="2400" dirty="0" smtClean="0">
                <a:solidFill>
                  <a:srgbClr val="0070C0"/>
                </a:solidFill>
              </a:rPr>
              <a:t>}</a:t>
            </a:r>
            <a:endParaRPr lang="zh-CN" altLang="en-US" dirty="0">
              <a:solidFill>
                <a:srgbClr val="0070C0"/>
              </a:solidFill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7936016" y="3029849"/>
            <a:ext cx="1012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rgbClr val="0070C0"/>
                </a:solidFill>
              </a:rPr>
              <a:t>{11,12}</a:t>
            </a:r>
            <a:endParaRPr lang="zh-CN" alt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448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 smtClean="0"/>
              <a:t>Prepruning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E96B5DA0-DFA3-48DC-BC1D-8A42C91B4CF5}" type="datetime1">
              <a:rPr lang="en-US" smtClean="0"/>
              <a:t>10/15/2019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8" name="内容占位符 7"/>
          <p:cNvSpPr>
            <a:spLocks noGrp="1"/>
          </p:cNvSpPr>
          <p:nvPr>
            <p:ph idx="1"/>
          </p:nvPr>
        </p:nvSpPr>
        <p:spPr>
          <a:xfrm>
            <a:off x="587828" y="856989"/>
            <a:ext cx="8403771" cy="5444238"/>
          </a:xfrm>
        </p:spPr>
        <p:txBody>
          <a:bodyPr/>
          <a:lstStyle/>
          <a:p>
            <a:r>
              <a:rPr lang="en-US" altLang="zh-CN" dirty="0" smtClean="0"/>
              <a:t>Node      :  Before node division        After node division</a:t>
            </a:r>
          </a:p>
          <a:p>
            <a:r>
              <a:rPr lang="en-US" altLang="zh-CN" dirty="0" smtClean="0"/>
              <a:t>                   </a:t>
            </a:r>
            <a:r>
              <a:rPr lang="en-US" altLang="zh-CN" dirty="0" smtClean="0"/>
              <a:t>{4,5,8,</a:t>
            </a:r>
            <a:r>
              <a:rPr lang="en-US" altLang="zh-CN" dirty="0" smtClean="0">
                <a:solidFill>
                  <a:srgbClr val="FF0000"/>
                </a:solidFill>
              </a:rPr>
              <a:t>9</a:t>
            </a:r>
            <a:r>
              <a:rPr lang="en-US" altLang="zh-CN" dirty="0" smtClean="0"/>
              <a:t>,</a:t>
            </a:r>
            <a:r>
              <a:rPr lang="en-US" altLang="zh-CN" dirty="0">
                <a:solidFill>
                  <a:srgbClr val="FF0000"/>
                </a:solidFill>
              </a:rPr>
              <a:t>11</a:t>
            </a:r>
            <a:r>
              <a:rPr lang="en-US" altLang="zh-CN" dirty="0" smtClean="0"/>
              <a:t>,</a:t>
            </a:r>
            <a:r>
              <a:rPr lang="en-US" altLang="zh-CN" dirty="0">
                <a:solidFill>
                  <a:srgbClr val="FF0000"/>
                </a:solidFill>
              </a:rPr>
              <a:t>12</a:t>
            </a:r>
            <a:r>
              <a:rPr lang="en-US" altLang="zh-CN" dirty="0" smtClean="0"/>
              <a:t>,</a:t>
            </a:r>
            <a:r>
              <a:rPr lang="en-US" altLang="zh-CN" dirty="0">
                <a:solidFill>
                  <a:srgbClr val="FF0000"/>
                </a:solidFill>
              </a:rPr>
              <a:t>13</a:t>
            </a:r>
            <a:r>
              <a:rPr lang="en-US" altLang="zh-CN" dirty="0" smtClean="0"/>
              <a:t>} (</a:t>
            </a:r>
            <a:r>
              <a:rPr lang="zh-CN" altLang="en-US" dirty="0"/>
              <a:t>是</a:t>
            </a:r>
            <a:r>
              <a:rPr lang="en-US" altLang="zh-CN" dirty="0" smtClean="0"/>
              <a:t>)    {4,5}(</a:t>
            </a:r>
            <a:r>
              <a:rPr lang="zh-CN" altLang="en-US" dirty="0" smtClean="0"/>
              <a:t>是</a:t>
            </a:r>
            <a:r>
              <a:rPr lang="en-US" altLang="zh-CN" dirty="0" smtClean="0"/>
              <a:t>) {8,</a:t>
            </a:r>
            <a:r>
              <a:rPr lang="en-US" altLang="zh-CN" dirty="0">
                <a:solidFill>
                  <a:srgbClr val="FF0000"/>
                </a:solidFill>
              </a:rPr>
              <a:t>9</a:t>
            </a:r>
            <a:r>
              <a:rPr lang="en-US" altLang="zh-CN" dirty="0" smtClean="0"/>
              <a:t>,</a:t>
            </a:r>
            <a:r>
              <a:rPr lang="en-US" altLang="zh-CN" dirty="0">
                <a:solidFill>
                  <a:srgbClr val="FF0000"/>
                </a:solidFill>
              </a:rPr>
              <a:t>13</a:t>
            </a:r>
            <a:r>
              <a:rPr lang="en-US" altLang="zh-CN" dirty="0" smtClean="0"/>
              <a:t>}(</a:t>
            </a:r>
            <a:r>
              <a:rPr lang="zh-CN" altLang="en-US" dirty="0" smtClean="0"/>
              <a:t>是</a:t>
            </a:r>
            <a:r>
              <a:rPr lang="en-US" altLang="zh-CN" dirty="0" smtClean="0"/>
              <a:t>) {11,12}(</a:t>
            </a:r>
            <a:r>
              <a:rPr lang="zh-CN" altLang="en-US" dirty="0" smtClean="0"/>
              <a:t>否</a:t>
            </a:r>
            <a:r>
              <a:rPr lang="en-US" altLang="zh-CN" dirty="0" smtClean="0"/>
              <a:t>)</a:t>
            </a:r>
          </a:p>
          <a:p>
            <a:r>
              <a:rPr lang="en-US" altLang="zh-CN" dirty="0" smtClean="0"/>
              <a:t>Node      :  Before </a:t>
            </a:r>
            <a:r>
              <a:rPr lang="en-US" altLang="zh-CN" dirty="0"/>
              <a:t>node division        After node </a:t>
            </a:r>
            <a:r>
              <a:rPr lang="en-US" altLang="zh-CN" dirty="0" smtClean="0"/>
              <a:t>division</a:t>
            </a:r>
          </a:p>
          <a:p>
            <a:r>
              <a:rPr lang="en-US" altLang="zh-CN" dirty="0" smtClean="0"/>
              <a:t>                   {</a:t>
            </a:r>
            <a:r>
              <a:rPr lang="en-US" altLang="zh-CN" dirty="0" smtClean="0"/>
              <a:t>4,5}(</a:t>
            </a:r>
            <a:r>
              <a:rPr lang="zh-CN" altLang="en-US" dirty="0" smtClean="0"/>
              <a:t>是</a:t>
            </a:r>
            <a:r>
              <a:rPr lang="en-US" altLang="zh-CN" dirty="0" smtClean="0"/>
              <a:t>)                             {4}(</a:t>
            </a:r>
            <a:r>
              <a:rPr lang="zh-CN" altLang="en-US" dirty="0" smtClean="0"/>
              <a:t>是</a:t>
            </a:r>
            <a:r>
              <a:rPr lang="en-US" altLang="zh-CN" dirty="0" smtClean="0"/>
              <a:t>) {</a:t>
            </a:r>
            <a:r>
              <a:rPr lang="en-US" altLang="zh-CN" dirty="0" smtClean="0">
                <a:solidFill>
                  <a:srgbClr val="FF0000"/>
                </a:solidFill>
              </a:rPr>
              <a:t>5</a:t>
            </a:r>
            <a:r>
              <a:rPr lang="en-US" altLang="zh-CN" dirty="0" smtClean="0"/>
              <a:t>}(</a:t>
            </a:r>
            <a:r>
              <a:rPr lang="zh-CN" altLang="en-US" dirty="0"/>
              <a:t>否</a:t>
            </a:r>
            <a:r>
              <a:rPr lang="en-US" altLang="zh-CN" dirty="0" smtClean="0"/>
              <a:t>)              </a:t>
            </a:r>
            <a:endParaRPr lang="zh-CN" altLang="en-US" dirty="0"/>
          </a:p>
        </p:txBody>
      </p:sp>
      <p:pic>
        <p:nvPicPr>
          <p:cNvPr id="9" name="内容占位符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22" t="37151" r="5687" b="18802"/>
          <a:stretch/>
        </p:blipFill>
        <p:spPr>
          <a:xfrm>
            <a:off x="826972" y="2895600"/>
            <a:ext cx="8020594" cy="35052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/>
          <a:srcRect l="20000" t="11065" r="13333"/>
          <a:stretch/>
        </p:blipFill>
        <p:spPr>
          <a:xfrm>
            <a:off x="1381761" y="855818"/>
            <a:ext cx="370839" cy="47409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1123" y="1844040"/>
            <a:ext cx="408939" cy="37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197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tree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600" dirty="0"/>
              <a:t>Classifying a test record is straightforward once a decision tree has been constructed.</a:t>
            </a:r>
          </a:p>
          <a:p>
            <a:r>
              <a:rPr lang="en-US" sz="2600" dirty="0" smtClean="0"/>
              <a:t>Starting </a:t>
            </a:r>
            <a:r>
              <a:rPr lang="en-US" sz="2600" dirty="0"/>
              <a:t>from the root node, we apply the test condition.</a:t>
            </a:r>
          </a:p>
          <a:p>
            <a:r>
              <a:rPr lang="en-US" sz="2600" dirty="0" smtClean="0"/>
              <a:t>We </a:t>
            </a:r>
            <a:r>
              <a:rPr lang="en-US" sz="2600" dirty="0"/>
              <a:t>then follow the appropriate branch based on the outcome of the test.</a:t>
            </a:r>
          </a:p>
          <a:p>
            <a:r>
              <a:rPr lang="en-US" sz="2600" dirty="0" smtClean="0"/>
              <a:t>This </a:t>
            </a:r>
            <a:r>
              <a:rPr lang="en-US" sz="2600" dirty="0"/>
              <a:t>will lead us either to</a:t>
            </a:r>
          </a:p>
          <a:p>
            <a:pPr lvl="1"/>
            <a:r>
              <a:rPr lang="en-US" dirty="0" smtClean="0"/>
              <a:t>Another </a:t>
            </a:r>
            <a:r>
              <a:rPr lang="en-US" dirty="0"/>
              <a:t>internal node, for which a new test condition is applied, or</a:t>
            </a:r>
          </a:p>
          <a:p>
            <a:pPr lvl="1"/>
            <a:r>
              <a:rPr lang="en-US" dirty="0" smtClean="0"/>
              <a:t>A </a:t>
            </a:r>
            <a:r>
              <a:rPr lang="en-US" dirty="0"/>
              <a:t>leaf node.</a:t>
            </a:r>
          </a:p>
          <a:p>
            <a:r>
              <a:rPr lang="en-US" sz="2600" dirty="0" smtClean="0"/>
              <a:t>The </a:t>
            </a:r>
            <a:r>
              <a:rPr lang="en-US" sz="2600" dirty="0"/>
              <a:t>class label associated with the leaf node is then assigned to the record.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8CB359B7-9E80-4804-87BD-9D169DA2C9B4}" type="datetime1">
              <a:rPr lang="en-US" smtClean="0">
                <a:solidFill>
                  <a:schemeClr val="bg1"/>
                </a:solidFill>
              </a:rPr>
              <a:t>10/15/2019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bg1"/>
                </a:solidFill>
              </a:rPr>
              <a:t>Pattern recognition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58F9B1AD-42B7-4F5C-A724-E9E0C00BDCEC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5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331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 smtClean="0"/>
              <a:t>Postpruning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Node      : After pruning, label the node “</a:t>
            </a:r>
            <a:r>
              <a:rPr lang="zh-CN" altLang="en-US" dirty="0" smtClean="0"/>
              <a:t>是</a:t>
            </a:r>
            <a:r>
              <a:rPr lang="en-US" altLang="zh-CN" dirty="0" smtClean="0"/>
              <a:t>”. Sample {5} can be correctly </a:t>
            </a:r>
            <a:r>
              <a:rPr lang="en-US" altLang="zh-CN" dirty="0" smtClean="0"/>
              <a:t>classified after pruning. 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E96B5DA0-DFA3-48DC-BC1D-8A42C91B4CF5}" type="datetime1">
              <a:rPr lang="en-US" smtClean="0"/>
              <a:t>10/15/2019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50</a:t>
            </a:fld>
            <a:endParaRPr 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2" t="22222" r="3714" b="24791"/>
          <a:stretch/>
        </p:blipFill>
        <p:spPr>
          <a:xfrm>
            <a:off x="0" y="2286000"/>
            <a:ext cx="9144000" cy="384761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1123" y="852714"/>
            <a:ext cx="408939" cy="371763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3958504" y="5633497"/>
            <a:ext cx="819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rgbClr val="0070C0"/>
                </a:solidFill>
              </a:rPr>
              <a:t>{8,</a:t>
            </a:r>
            <a:r>
              <a:rPr lang="en-US" altLang="zh-CN" sz="2400" dirty="0" smtClean="0">
                <a:solidFill>
                  <a:srgbClr val="FF0000"/>
                </a:solidFill>
              </a:rPr>
              <a:t>9</a:t>
            </a:r>
            <a:r>
              <a:rPr lang="en-US" altLang="zh-CN" sz="2400" dirty="0" smtClean="0">
                <a:solidFill>
                  <a:srgbClr val="0070C0"/>
                </a:solidFill>
              </a:rPr>
              <a:t>}</a:t>
            </a:r>
            <a:endParaRPr lang="zh-CN" altLang="en-US" dirty="0">
              <a:solidFill>
                <a:srgbClr val="0070C0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138638" y="3768195"/>
            <a:ext cx="1052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rgbClr val="0070C0"/>
                </a:solidFill>
              </a:rPr>
              <a:t>{</a:t>
            </a:r>
            <a:r>
              <a:rPr lang="en-US" altLang="zh-CN" sz="2400" dirty="0" smtClean="0">
                <a:solidFill>
                  <a:srgbClr val="0070C0"/>
                </a:solidFill>
              </a:rPr>
              <a:t>4,5,</a:t>
            </a:r>
            <a:r>
              <a:rPr lang="en-US" altLang="zh-CN" sz="2400" dirty="0" smtClean="0">
                <a:solidFill>
                  <a:srgbClr val="FF0000"/>
                </a:solidFill>
              </a:rPr>
              <a:t>13</a:t>
            </a:r>
            <a:r>
              <a:rPr lang="en-US" altLang="zh-CN" sz="2400" dirty="0" smtClean="0">
                <a:solidFill>
                  <a:srgbClr val="0070C0"/>
                </a:solidFill>
              </a:rPr>
              <a:t>}</a:t>
            </a:r>
            <a:endParaRPr lang="zh-CN" alt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611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Multivariate</a:t>
            </a:r>
            <a:r>
              <a:rPr lang="en-US" dirty="0" smtClean="0"/>
              <a:t> </a:t>
            </a:r>
            <a:r>
              <a:rPr lang="en-US" dirty="0"/>
              <a:t>decision tree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test condition described so far involve using only a single attribute at a time.</a:t>
            </a:r>
          </a:p>
          <a:p>
            <a:r>
              <a:rPr lang="en-US" dirty="0" smtClean="0"/>
              <a:t>The </a:t>
            </a:r>
            <a:r>
              <a:rPr lang="en-US" dirty="0"/>
              <a:t>tree-growing procedure can be viewed as the process of partitioning the attribute space into disjoint regions.</a:t>
            </a:r>
          </a:p>
          <a:p>
            <a:r>
              <a:rPr lang="en-US" dirty="0" smtClean="0"/>
              <a:t>The </a:t>
            </a:r>
            <a:r>
              <a:rPr lang="en-US" dirty="0"/>
              <a:t>border between two neighboring regions of different classes is known as a decision boundary.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233B9B84-0303-403E-BD49-FAC771845173}" type="datetime1">
              <a:rPr lang="en-US" smtClean="0"/>
              <a:t>10/15/2019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951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Multivariate</a:t>
            </a:r>
            <a:r>
              <a:rPr lang="en-US" dirty="0" smtClean="0"/>
              <a:t> </a:t>
            </a:r>
            <a:r>
              <a:rPr lang="en-US" dirty="0"/>
              <a:t>decision tree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Since the test condition involves only a single attribute, the decision boundaries are rectilinear, i.e., parallel to the coordinate axes.</a:t>
            </a:r>
          </a:p>
          <a:p>
            <a:r>
              <a:rPr lang="en-US" dirty="0" smtClean="0"/>
              <a:t>This </a:t>
            </a:r>
            <a:r>
              <a:rPr lang="en-US" dirty="0"/>
              <a:t>limits the expressiveness of the decision tree representation for modeling complex relationships among continuous </a:t>
            </a:r>
            <a:r>
              <a:rPr lang="en-US" dirty="0" smtClean="0"/>
              <a:t>attributes.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78955F74-D714-4668-94F9-25FD7B58B6E3}" type="datetime1">
              <a:rPr lang="en-US" smtClean="0"/>
              <a:t>10/15/2019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9571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Multivariate</a:t>
            </a:r>
            <a:r>
              <a:rPr lang="en-US" dirty="0" smtClean="0"/>
              <a:t> </a:t>
            </a:r>
            <a:r>
              <a:rPr lang="en-US" dirty="0"/>
              <a:t>decision tree</a:t>
            </a:r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201008"/>
            <a:ext cx="7410450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日期占位符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EF132533-05C0-4B74-8287-3AFEF995E9B2}" type="datetime1">
              <a:rPr lang="en-US" smtClean="0"/>
              <a:t>10/15/2019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4552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Multivariate </a:t>
            </a:r>
            <a:r>
              <a:rPr lang="en-US" dirty="0"/>
              <a:t>decision tree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600" dirty="0"/>
              <a:t>An oblique decision tree allows test conditions that involve more than one attribute.</a:t>
            </a:r>
          </a:p>
          <a:p>
            <a:r>
              <a:rPr lang="en-US" sz="2600" dirty="0" smtClean="0"/>
              <a:t>The </a:t>
            </a:r>
            <a:r>
              <a:rPr lang="en-US" sz="2600" dirty="0"/>
              <a:t>following figure illustrates a data set that cannot be classified effectively by a conventional decision tree.</a:t>
            </a:r>
          </a:p>
          <a:p>
            <a:r>
              <a:rPr lang="en-US" sz="2600" dirty="0" smtClean="0"/>
              <a:t>This </a:t>
            </a:r>
            <a:r>
              <a:rPr lang="en-US" sz="2600" dirty="0"/>
              <a:t>data set can be easily represented by a single node of an oblique decision tree with the test condition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&lt;1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A6CE42AC-0157-41CF-99A5-7B5AD5D538B6}" type="datetime1">
              <a:rPr lang="en-US" smtClean="0"/>
              <a:t>10/15/2019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6862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Multivariate</a:t>
            </a:r>
            <a:r>
              <a:rPr lang="en-US" dirty="0" smtClean="0"/>
              <a:t> </a:t>
            </a:r>
            <a:r>
              <a:rPr lang="en-US" dirty="0"/>
              <a:t>decision tree</a:t>
            </a:r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5" y="2047875"/>
            <a:ext cx="7334250" cy="381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日期占位符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712937C-5799-4363-9D3D-01C0E3DDD2A1}" type="datetime1">
              <a:rPr lang="en-US" smtClean="0"/>
              <a:t>10/15/2019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232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Multivariate</a:t>
            </a:r>
            <a:r>
              <a:rPr lang="en-US" altLang="zh-CN" dirty="0" smtClean="0"/>
              <a:t> </a:t>
            </a:r>
            <a:r>
              <a:rPr lang="en-US" altLang="zh-CN" dirty="0"/>
              <a:t>decision tree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CN" dirty="0" smtClean="0"/>
                  <a:t>Attribute tests are performed on attribute combinations</a:t>
                </a:r>
              </a:p>
              <a:p>
                <a:r>
                  <a:rPr lang="en-US" altLang="zh-CN" dirty="0" smtClean="0"/>
                  <a:t>An internal node is a linear classifier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  <m:e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endParaRPr lang="en-US" altLang="zh-CN" dirty="0" smtClean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zh-CN" altLang="en-US" dirty="0" smtClean="0"/>
                  <a:t> </a:t>
                </a:r>
                <a:r>
                  <a:rPr lang="en-US" altLang="zh-CN" dirty="0" smtClean="0"/>
                  <a:t>and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altLang="zh-CN" dirty="0" smtClean="0"/>
                  <a:t> can be learned from the training set</a:t>
                </a:r>
              </a:p>
              <a:p>
                <a:r>
                  <a:rPr lang="en-US" altLang="zh-CN" dirty="0" smtClean="0"/>
                  <a:t>Example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40" t="-156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E96B5DA0-DFA3-48DC-BC1D-8A42C91B4CF5}" type="datetime1">
              <a:rPr lang="en-US" smtClean="0"/>
              <a:t>10/15/2019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56</a:t>
            </a:fld>
            <a:endParaRPr lang="en-US" dirty="0"/>
          </a:p>
        </p:txBody>
      </p:sp>
      <p:grpSp>
        <p:nvGrpSpPr>
          <p:cNvPr id="7" name="组合 6"/>
          <p:cNvGrpSpPr/>
          <p:nvPr/>
        </p:nvGrpSpPr>
        <p:grpSpPr>
          <a:xfrm>
            <a:off x="2578663" y="2805128"/>
            <a:ext cx="4846681" cy="457200"/>
            <a:chOff x="4800600" y="3048000"/>
            <a:chExt cx="1143000" cy="457200"/>
          </a:xfrm>
        </p:grpSpPr>
        <p:sp>
          <p:nvSpPr>
            <p:cNvPr id="8" name="圆角矩形 7"/>
            <p:cNvSpPr/>
            <p:nvPr/>
          </p:nvSpPr>
          <p:spPr>
            <a:xfrm>
              <a:off x="4800600" y="3048000"/>
              <a:ext cx="1143000" cy="457200"/>
            </a:xfrm>
            <a:prstGeom prst="roundRect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文本框 8"/>
                <p:cNvSpPr txBox="1"/>
                <p:nvPr/>
              </p:nvSpPr>
              <p:spPr>
                <a:xfrm>
                  <a:off x="4876800" y="3076545"/>
                  <a:ext cx="990600" cy="400110"/>
                </a:xfrm>
                <a:prstGeom prst="rect">
                  <a:avLst/>
                </a:prstGeom>
                <a:noFill/>
                <a:ln w="28575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2000" dirty="0" smtClean="0"/>
                    <a:t>-0.800</a:t>
                  </a:r>
                  <a:r>
                    <a:rPr lang="zh-CN" altLang="en-US" sz="2000" dirty="0" smtClean="0"/>
                    <a:t>*密度</a:t>
                  </a:r>
                  <a:r>
                    <a:rPr lang="en-US" altLang="zh-CN" sz="2000" dirty="0" smtClean="0"/>
                    <a:t>-0.044</a:t>
                  </a:r>
                  <a:r>
                    <a:rPr lang="zh-CN" altLang="en-US" sz="2000" dirty="0" smtClean="0"/>
                    <a:t>*含糖率</a:t>
                  </a:r>
                  <a14:m>
                    <m:oMath xmlns:m="http://schemas.openxmlformats.org/officeDocument/2006/math"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≤</m:t>
                      </m:r>
                    </m:oMath>
                  </a14:m>
                  <a:r>
                    <a:rPr lang="en-US" altLang="zh-CN" sz="2000" dirty="0" smtClean="0"/>
                    <a:t>-0.313?</a:t>
                  </a:r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9" name="文本框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76800" y="3076545"/>
                  <a:ext cx="990600" cy="400110"/>
                </a:xfrm>
                <a:prstGeom prst="rect">
                  <a:avLst/>
                </a:prstGeom>
                <a:blipFill>
                  <a:blip r:embed="rId3"/>
                  <a:stretch>
                    <a:fillRect l="-1451" t="-13846" b="-29231"/>
                  </a:stretch>
                </a:blipFill>
                <a:ln w="28575">
                  <a:noFill/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组合 9"/>
          <p:cNvGrpSpPr/>
          <p:nvPr/>
        </p:nvGrpSpPr>
        <p:grpSpPr>
          <a:xfrm>
            <a:off x="587829" y="4040329"/>
            <a:ext cx="4846681" cy="457200"/>
            <a:chOff x="4800600" y="3048000"/>
            <a:chExt cx="1143000" cy="457200"/>
          </a:xfrm>
        </p:grpSpPr>
        <p:sp>
          <p:nvSpPr>
            <p:cNvPr id="11" name="圆角矩形 10"/>
            <p:cNvSpPr/>
            <p:nvPr/>
          </p:nvSpPr>
          <p:spPr>
            <a:xfrm>
              <a:off x="4800600" y="3048000"/>
              <a:ext cx="1143000" cy="457200"/>
            </a:xfrm>
            <a:prstGeom prst="roundRect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文本框 11"/>
                <p:cNvSpPr txBox="1"/>
                <p:nvPr/>
              </p:nvSpPr>
              <p:spPr>
                <a:xfrm>
                  <a:off x="4876800" y="3076545"/>
                  <a:ext cx="990600" cy="400110"/>
                </a:xfrm>
                <a:prstGeom prst="rect">
                  <a:avLst/>
                </a:prstGeom>
                <a:noFill/>
                <a:ln w="28575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2000" dirty="0" smtClean="0"/>
                    <a:t>-0.365</a:t>
                  </a:r>
                  <a:r>
                    <a:rPr lang="zh-CN" altLang="en-US" sz="2000" dirty="0" smtClean="0"/>
                    <a:t>*密度</a:t>
                  </a:r>
                  <a:r>
                    <a:rPr lang="en-US" altLang="zh-CN" sz="2000" dirty="0"/>
                    <a:t>+</a:t>
                  </a:r>
                  <a:r>
                    <a:rPr lang="en-US" altLang="zh-CN" sz="2000" dirty="0" smtClean="0"/>
                    <a:t>0.366</a:t>
                  </a:r>
                  <a:r>
                    <a:rPr lang="zh-CN" altLang="en-US" sz="2000" dirty="0" smtClean="0"/>
                    <a:t>*含糖率</a:t>
                  </a:r>
                  <a14:m>
                    <m:oMath xmlns:m="http://schemas.openxmlformats.org/officeDocument/2006/math"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≤</m:t>
                      </m:r>
                    </m:oMath>
                  </a14:m>
                  <a:r>
                    <a:rPr lang="en-US" altLang="zh-CN" sz="2000" dirty="0" smtClean="0"/>
                    <a:t>-0.158?</a:t>
                  </a:r>
                  <a:endParaRPr lang="zh-CN" altLang="en-US" sz="2000" dirty="0"/>
                </a:p>
              </p:txBody>
            </p:sp>
          </mc:Choice>
          <mc:Fallback xmlns="">
            <p:sp>
              <p:nvSpPr>
                <p:cNvPr id="12" name="文本框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76800" y="3076545"/>
                  <a:ext cx="990600" cy="400110"/>
                </a:xfrm>
                <a:prstGeom prst="rect">
                  <a:avLst/>
                </a:prstGeom>
                <a:blipFill>
                  <a:blip r:embed="rId4"/>
                  <a:stretch>
                    <a:fillRect l="-1451" t="-12121" b="-27273"/>
                  </a:stretch>
                </a:blipFill>
                <a:ln w="28575">
                  <a:noFill/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3" name="直接箭头连接符 12"/>
          <p:cNvCxnSpPr>
            <a:endCxn id="11" idx="0"/>
          </p:cNvCxnSpPr>
          <p:nvPr/>
        </p:nvCxnSpPr>
        <p:spPr>
          <a:xfrm flipH="1">
            <a:off x="3011170" y="3276600"/>
            <a:ext cx="738339" cy="763729"/>
          </a:xfrm>
          <a:prstGeom prst="straightConnector1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>
            <a:off x="2783242" y="3360885"/>
            <a:ext cx="99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是</a:t>
            </a: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15" name="直接箭头连接符 14"/>
          <p:cNvCxnSpPr/>
          <p:nvPr/>
        </p:nvCxnSpPr>
        <p:spPr>
          <a:xfrm>
            <a:off x="5855051" y="3276600"/>
            <a:ext cx="1022594" cy="763729"/>
          </a:xfrm>
          <a:prstGeom prst="straightConnector1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/>
        </p:nvSpPr>
        <p:spPr>
          <a:xfrm>
            <a:off x="6524327" y="3321199"/>
            <a:ext cx="7066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否</a:t>
            </a: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22" name="直接箭头连接符 21"/>
          <p:cNvCxnSpPr/>
          <p:nvPr/>
        </p:nvCxnSpPr>
        <p:spPr>
          <a:xfrm flipH="1">
            <a:off x="1136742" y="4507484"/>
            <a:ext cx="738339" cy="763729"/>
          </a:xfrm>
          <a:prstGeom prst="straightConnector1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/>
          <p:cNvSpPr txBox="1"/>
          <p:nvPr/>
        </p:nvSpPr>
        <p:spPr>
          <a:xfrm>
            <a:off x="908814" y="4591769"/>
            <a:ext cx="99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是</a:t>
            </a: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24" name="直接箭头连接符 23"/>
          <p:cNvCxnSpPr/>
          <p:nvPr/>
        </p:nvCxnSpPr>
        <p:spPr>
          <a:xfrm>
            <a:off x="3980623" y="4507484"/>
            <a:ext cx="1022594" cy="763729"/>
          </a:xfrm>
          <a:prstGeom prst="straightConnector1">
            <a:avLst/>
          </a:prstGeom>
          <a:ln w="190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/>
          <p:cNvSpPr txBox="1"/>
          <p:nvPr/>
        </p:nvSpPr>
        <p:spPr>
          <a:xfrm>
            <a:off x="4649899" y="4552083"/>
            <a:ext cx="7066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否</a:t>
            </a: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570324" y="5271213"/>
            <a:ext cx="1132836" cy="662427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文本框 26"/>
          <p:cNvSpPr txBox="1"/>
          <p:nvPr/>
        </p:nvSpPr>
        <p:spPr>
          <a:xfrm>
            <a:off x="4691374" y="5439228"/>
            <a:ext cx="7721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/>
              <a:t>好瓜</a:t>
            </a:r>
            <a:endParaRPr lang="zh-CN" altLang="en-US" sz="2000" dirty="0"/>
          </a:p>
        </p:txBody>
      </p:sp>
      <p:sp>
        <p:nvSpPr>
          <p:cNvPr id="28" name="椭圆 27"/>
          <p:cNvSpPr/>
          <p:nvPr/>
        </p:nvSpPr>
        <p:spPr>
          <a:xfrm>
            <a:off x="4482010" y="5281168"/>
            <a:ext cx="1132836" cy="662427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文本框 29"/>
          <p:cNvSpPr txBox="1"/>
          <p:nvPr/>
        </p:nvSpPr>
        <p:spPr>
          <a:xfrm>
            <a:off x="750660" y="5402371"/>
            <a:ext cx="7721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/>
              <a:t>坏</a:t>
            </a:r>
            <a:r>
              <a:rPr lang="zh-CN" altLang="en-US" sz="2000" dirty="0" smtClean="0"/>
              <a:t>瓜</a:t>
            </a:r>
            <a:endParaRPr lang="zh-CN" altLang="en-US" sz="2000" dirty="0"/>
          </a:p>
        </p:txBody>
      </p:sp>
      <p:sp>
        <p:nvSpPr>
          <p:cNvPr id="32" name="椭圆 31"/>
          <p:cNvSpPr/>
          <p:nvPr/>
        </p:nvSpPr>
        <p:spPr>
          <a:xfrm>
            <a:off x="6436065" y="4040329"/>
            <a:ext cx="1132836" cy="662427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文本框 32"/>
          <p:cNvSpPr txBox="1"/>
          <p:nvPr/>
        </p:nvSpPr>
        <p:spPr>
          <a:xfrm>
            <a:off x="6616401" y="4171487"/>
            <a:ext cx="7721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/>
              <a:t>坏</a:t>
            </a:r>
            <a:r>
              <a:rPr lang="zh-CN" altLang="en-US" sz="2000" dirty="0" smtClean="0"/>
              <a:t>瓜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955892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Multivariate decision tree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E96B5DA0-DFA3-48DC-BC1D-8A42C91B4CF5}" type="datetime1">
              <a:rPr lang="en-US" smtClean="0"/>
              <a:t>10/15/2019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57</a:t>
            </a:fld>
            <a:endParaRPr 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1826650" y="1524000"/>
            <a:ext cx="5562599" cy="444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791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tree construction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Efficient algorithms have been developed to induce a reasonably accurate, although suboptimal, decision tree in a reasonable amount of time.</a:t>
            </a:r>
          </a:p>
          <a:p>
            <a:r>
              <a:rPr lang="en-US" dirty="0" smtClean="0"/>
              <a:t>These </a:t>
            </a:r>
            <a:r>
              <a:rPr lang="en-US" dirty="0"/>
              <a:t>algorithms usually employ a greedy strategy that makes a series of locally optimal decisions about which attribute to use for partitioning the data.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EC80BA8-D2B8-4B06-A073-3BA23B40D5EC}" type="datetime1">
              <a:rPr lang="en-US" smtClean="0">
                <a:solidFill>
                  <a:schemeClr val="bg1"/>
                </a:solidFill>
              </a:rPr>
              <a:t>10/15/2019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chemeClr val="bg1"/>
                </a:solidFill>
              </a:rPr>
              <a:t>Pattern recognition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58F9B1AD-42B7-4F5C-A724-E9E0C00BDCEC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6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7288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tree construction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decision tree is grown in a recursive fashion by partitioning the training records into successively purer subsets.</a:t>
            </a:r>
          </a:p>
          <a:p>
            <a:r>
              <a:rPr lang="en-US" dirty="0" smtClean="0"/>
              <a:t>We </a:t>
            </a:r>
            <a:r>
              <a:rPr lang="en-US" dirty="0"/>
              <a:t>suppose</a:t>
            </a:r>
          </a:p>
          <a:p>
            <a:pPr lvl="1"/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dirty="0" smtClean="0"/>
              <a:t> is </a:t>
            </a:r>
            <a:r>
              <a:rPr lang="en-US" dirty="0"/>
              <a:t>the set of training records that are associated with node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dirty="0"/>
              <a:t>.</a:t>
            </a:r>
          </a:p>
          <a:p>
            <a:pPr lvl="1"/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={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,…,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i="1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} </a:t>
            </a:r>
            <a:r>
              <a:rPr lang="en-US" dirty="0"/>
              <a:t>is the set of class labels.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9C3A04E4-F745-4FE0-8D46-8E95BFBDA0EA}" type="datetime1">
              <a:rPr lang="en-US" smtClean="0"/>
              <a:t>10/15/2019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5718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tree construction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all the records in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dirty="0" smtClean="0"/>
              <a:t> belong </a:t>
            </a:r>
            <a:r>
              <a:rPr lang="en-US" dirty="0"/>
              <a:t>to the same class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dirty="0" smtClean="0"/>
              <a:t>, </a:t>
            </a:r>
            <a:r>
              <a:rPr lang="en-US" dirty="0"/>
              <a:t>then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dirty="0"/>
              <a:t> is a leaf node labeled as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dirty="0" smtClean="0"/>
              <a:t>If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dirty="0" smtClean="0"/>
              <a:t> contains </a:t>
            </a:r>
            <a:r>
              <a:rPr lang="en-US" dirty="0"/>
              <a:t>records that belong to more than one class,</a:t>
            </a:r>
          </a:p>
          <a:p>
            <a:pPr lvl="1"/>
            <a:r>
              <a:rPr lang="en-US" dirty="0" smtClean="0"/>
              <a:t>An </a:t>
            </a:r>
            <a:r>
              <a:rPr lang="en-US" dirty="0"/>
              <a:t>attribute test condition is selected to partition the records into smaller subsets.</a:t>
            </a:r>
          </a:p>
          <a:p>
            <a:pPr lvl="1"/>
            <a:r>
              <a:rPr lang="en-US" dirty="0" smtClean="0"/>
              <a:t>A </a:t>
            </a:r>
            <a:r>
              <a:rPr lang="en-US" dirty="0"/>
              <a:t>child node is created for each outcome of the test condition.</a:t>
            </a:r>
          </a:p>
          <a:p>
            <a:pPr lvl="1"/>
            <a:r>
              <a:rPr lang="en-US" dirty="0" smtClean="0"/>
              <a:t>The </a:t>
            </a:r>
            <a:r>
              <a:rPr lang="en-US" dirty="0"/>
              <a:t>records in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dirty="0" smtClean="0"/>
              <a:t> are </a:t>
            </a:r>
            <a:r>
              <a:rPr lang="en-US" dirty="0"/>
              <a:t>distributed to the children based on the outcomes.</a:t>
            </a:r>
          </a:p>
          <a:p>
            <a:r>
              <a:rPr lang="en-US" dirty="0" smtClean="0"/>
              <a:t>The </a:t>
            </a:r>
            <a:r>
              <a:rPr lang="en-US" dirty="0"/>
              <a:t>algorithm is then recursively applied to each child </a:t>
            </a:r>
            <a:r>
              <a:rPr lang="en-US" dirty="0" smtClean="0"/>
              <a:t>node.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E7E1C49-66C0-4B07-BE4B-75D5DA89F3EC}" type="datetime1">
              <a:rPr lang="en-US" smtClean="0"/>
              <a:t>10/15/2019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9953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tree construction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each node, let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dirty="0" smtClean="0"/>
              <a:t> </a:t>
            </a:r>
            <a:r>
              <a:rPr lang="en-US" dirty="0"/>
              <a:t>denotes the fraction of training records from class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dirty="0"/>
              <a:t>.</a:t>
            </a:r>
          </a:p>
          <a:p>
            <a:r>
              <a:rPr lang="en-US" dirty="0" smtClean="0"/>
              <a:t>In </a:t>
            </a:r>
            <a:r>
              <a:rPr lang="en-US" dirty="0"/>
              <a:t>most cases, the leaf node is assigned to the class that has the majority number of training records.</a:t>
            </a:r>
          </a:p>
          <a:p>
            <a:r>
              <a:rPr lang="en-US" dirty="0" smtClean="0"/>
              <a:t>The </a:t>
            </a:r>
            <a:r>
              <a:rPr lang="en-US" dirty="0"/>
              <a:t>fraction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dirty="0" smtClean="0"/>
              <a:t> </a:t>
            </a:r>
            <a:r>
              <a:rPr lang="en-US" dirty="0"/>
              <a:t>for a node can also be used to estimate the probability that a record assigned to that node belongs to class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BF1F31DA-5F40-4FB3-A806-8249E4EBE475}" type="datetime1">
              <a:rPr lang="en-US" smtClean="0"/>
              <a:t>10/15/2019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Pattern recognition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132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回顾">
  <a:themeElements>
    <a:clrScheme name="回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回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回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回顾">
    <a:dk1>
      <a:srgbClr val="000000"/>
    </a:dk1>
    <a:lt1>
      <a:sysClr val="window" lastClr="FFFFFF"/>
    </a:lt1>
    <a:dk2>
      <a:srgbClr val="637052"/>
    </a:dk2>
    <a:lt2>
      <a:srgbClr val="CCDDEA"/>
    </a:lt2>
    <a:accent1>
      <a:srgbClr val="E48312"/>
    </a:accent1>
    <a:accent2>
      <a:srgbClr val="BD582C"/>
    </a:accent2>
    <a:accent3>
      <a:srgbClr val="865640"/>
    </a:accent3>
    <a:accent4>
      <a:srgbClr val="9B8357"/>
    </a:accent4>
    <a:accent5>
      <a:srgbClr val="C2BC80"/>
    </a:accent5>
    <a:accent6>
      <a:srgbClr val="94A088"/>
    </a:accent6>
    <a:hlink>
      <a:srgbClr val="2998E3"/>
    </a:hlink>
    <a:folHlink>
      <a:srgbClr val="8C8C8C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12584</TotalTime>
  <Words>2850</Words>
  <Application>Microsoft Office PowerPoint</Application>
  <PresentationFormat>全屏显示(4:3)</PresentationFormat>
  <Paragraphs>616</Paragraphs>
  <Slides>57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57</vt:i4>
      </vt:variant>
    </vt:vector>
  </HeadingPairs>
  <TitlesOfParts>
    <vt:vector size="66" baseType="lpstr">
      <vt:lpstr>等线</vt:lpstr>
      <vt:lpstr>楷体</vt:lpstr>
      <vt:lpstr>宋体</vt:lpstr>
      <vt:lpstr>Calibri</vt:lpstr>
      <vt:lpstr>Calibri Light</vt:lpstr>
      <vt:lpstr>Cambria Math</vt:lpstr>
      <vt:lpstr>Consolas</vt:lpstr>
      <vt:lpstr>Times New Roman</vt:lpstr>
      <vt:lpstr>回顾</vt:lpstr>
      <vt:lpstr>Decision Tree</vt:lpstr>
      <vt:lpstr>Decision tree</vt:lpstr>
      <vt:lpstr>Decision tree</vt:lpstr>
      <vt:lpstr>Decision tree</vt:lpstr>
      <vt:lpstr>Decision tree</vt:lpstr>
      <vt:lpstr>Decision tree construction</vt:lpstr>
      <vt:lpstr>Decision tree construction</vt:lpstr>
      <vt:lpstr>Decision tree construction</vt:lpstr>
      <vt:lpstr>Decision tree construction</vt:lpstr>
      <vt:lpstr>Decision tree construction</vt:lpstr>
      <vt:lpstr>Attribute test</vt:lpstr>
      <vt:lpstr>Attribute test</vt:lpstr>
      <vt:lpstr>Attribute test</vt:lpstr>
      <vt:lpstr>Attribute test</vt:lpstr>
      <vt:lpstr>Attribute test</vt:lpstr>
      <vt:lpstr>Attribute test</vt:lpstr>
      <vt:lpstr>Attribute test</vt:lpstr>
      <vt:lpstr>Decision tree construction: Example</vt:lpstr>
      <vt:lpstr>Decision tree construction: Example</vt:lpstr>
      <vt:lpstr>Decision tree construction: Example</vt:lpstr>
      <vt:lpstr>Decision tree construction: Example</vt:lpstr>
      <vt:lpstr>Decision tree construction: Example</vt:lpstr>
      <vt:lpstr>Decision tree construction: Example</vt:lpstr>
      <vt:lpstr>Decision tree construction: Example</vt:lpstr>
      <vt:lpstr>Decision tree construction: Example</vt:lpstr>
      <vt:lpstr>Information theoretic test</vt:lpstr>
      <vt:lpstr>Information theoretic test</vt:lpstr>
      <vt:lpstr>Information theoretic test</vt:lpstr>
      <vt:lpstr>Information theoretic test</vt:lpstr>
      <vt:lpstr>Information theoretic test</vt:lpstr>
      <vt:lpstr>Information theoretic test</vt:lpstr>
      <vt:lpstr>Information theoretic test</vt:lpstr>
      <vt:lpstr>Information theoretic test</vt:lpstr>
      <vt:lpstr>Information theoretic test</vt:lpstr>
      <vt:lpstr>Information theoretic test</vt:lpstr>
      <vt:lpstr>Information theoretic test</vt:lpstr>
      <vt:lpstr>Continuous attributes</vt:lpstr>
      <vt:lpstr>Continuous attributes</vt:lpstr>
      <vt:lpstr>Continuous attributes</vt:lpstr>
      <vt:lpstr>Impurity measures</vt:lpstr>
      <vt:lpstr>Impurity measures</vt:lpstr>
      <vt:lpstr>Impurity measures</vt:lpstr>
      <vt:lpstr>Gain ratio</vt:lpstr>
      <vt:lpstr>Gain ratio</vt:lpstr>
      <vt:lpstr>Pruning</vt:lpstr>
      <vt:lpstr>Pruning</vt:lpstr>
      <vt:lpstr>Pruning</vt:lpstr>
      <vt:lpstr>Prepruning</vt:lpstr>
      <vt:lpstr>Prepruning</vt:lpstr>
      <vt:lpstr>Postpruning</vt:lpstr>
      <vt:lpstr>Multivariate decision tree</vt:lpstr>
      <vt:lpstr>Multivariate decision tree</vt:lpstr>
      <vt:lpstr>Multivariate decision tree</vt:lpstr>
      <vt:lpstr>Multivariate decision tree</vt:lpstr>
      <vt:lpstr>Multivariate decision tree</vt:lpstr>
      <vt:lpstr>Multivariate decision tree</vt:lpstr>
      <vt:lpstr>Multivariate decision tree</vt:lpstr>
    </vt:vector>
  </TitlesOfParts>
  <Company>Tongji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Decision Tree</dc:title>
  <dc:creator>Ying Shen</dc:creator>
  <cp:lastModifiedBy>Ying Shen</cp:lastModifiedBy>
  <cp:revision>269</cp:revision>
  <dcterms:created xsi:type="dcterms:W3CDTF">2013-10-01T08:08:36Z</dcterms:created>
  <dcterms:modified xsi:type="dcterms:W3CDTF">2019-10-15T08:32:08Z</dcterms:modified>
</cp:coreProperties>
</file>